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a072698ff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a072698ff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703650" y="104275"/>
            <a:ext cx="5594352" cy="647700"/>
            <a:chOff x="1586875" y="105425"/>
            <a:chExt cx="5594352" cy="64770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1586875" y="105425"/>
              <a:ext cx="3791100" cy="64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3500">
                  <a:solidFill>
                    <a:srgbClr val="543019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THIS IS OUR</a:t>
              </a:r>
              <a:endParaRPr b="1" sz="3500">
                <a:solidFill>
                  <a:srgbClr val="54301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650" y="204425"/>
              <a:ext cx="2996577" cy="548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7" name="Google Shape;57;p13"/>
          <p:cNvSpPr/>
          <p:nvPr/>
        </p:nvSpPr>
        <p:spPr>
          <a:xfrm>
            <a:off x="310525" y="1117100"/>
            <a:ext cx="2273400" cy="1441500"/>
          </a:xfrm>
          <a:prstGeom prst="rect">
            <a:avLst/>
          </a:prstGeom>
          <a:noFill/>
          <a:ln cap="flat" cmpd="sng" w="28575">
            <a:solidFill>
              <a:srgbClr val="5430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69225" y="968575"/>
            <a:ext cx="548700" cy="548700"/>
          </a:xfrm>
          <a:prstGeom prst="ellipse">
            <a:avLst/>
          </a:prstGeom>
          <a:solidFill>
            <a:srgbClr val="DF367F"/>
          </a:solidFill>
          <a:ln cap="flat" cmpd="sng" w="28575">
            <a:solidFill>
              <a:srgbClr val="DF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75275" y="1030225"/>
            <a:ext cx="336600" cy="4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 b="1" sz="23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67775" y="1054300"/>
            <a:ext cx="17589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</a:t>
            </a:r>
            <a:r>
              <a:rPr lang="en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are we solving a problem for?</a:t>
            </a:r>
            <a:endParaRPr sz="13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3402975" y="1780550"/>
            <a:ext cx="2273400" cy="1441500"/>
          </a:xfrm>
          <a:prstGeom prst="rect">
            <a:avLst/>
          </a:prstGeom>
          <a:noFill/>
          <a:ln cap="flat" cmpd="sng" w="28575">
            <a:solidFill>
              <a:srgbClr val="5430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3161675" y="1632025"/>
            <a:ext cx="548700" cy="548700"/>
          </a:xfrm>
          <a:prstGeom prst="ellipse">
            <a:avLst/>
          </a:prstGeom>
          <a:solidFill>
            <a:srgbClr val="DF367F"/>
          </a:solidFill>
          <a:ln cap="flat" cmpd="sng" w="28575">
            <a:solidFill>
              <a:srgbClr val="DF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3267725" y="1693675"/>
            <a:ext cx="336600" cy="4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 b="1" sz="23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621075" y="1739900"/>
            <a:ext cx="19251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</a:t>
            </a:r>
            <a:r>
              <a:rPr lang="en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our problem statement?</a:t>
            </a:r>
            <a:endParaRPr sz="13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65" name="Google Shape;65;p13"/>
          <p:cNvCxnSpPr>
            <a:stCxn id="57" idx="3"/>
            <a:endCxn id="61" idx="1"/>
          </p:cNvCxnSpPr>
          <p:nvPr/>
        </p:nvCxnSpPr>
        <p:spPr>
          <a:xfrm>
            <a:off x="2583925" y="1837850"/>
            <a:ext cx="819000" cy="663600"/>
          </a:xfrm>
          <a:prstGeom prst="curvedConnector3">
            <a:avLst>
              <a:gd fmla="val 50003" name="adj1"/>
            </a:avLst>
          </a:prstGeom>
          <a:noFill/>
          <a:ln cap="flat" cmpd="sng" w="19050">
            <a:solidFill>
              <a:srgbClr val="543019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66" name="Google Shape;66;p13"/>
          <p:cNvCxnSpPr/>
          <p:nvPr/>
        </p:nvCxnSpPr>
        <p:spPr>
          <a:xfrm>
            <a:off x="440725" y="2004325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440725" y="2270325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3577125" y="2328600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3577125" y="2595300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3577125" y="2862000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440725" y="1738325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/>
          <p:nvPr/>
        </p:nvSpPr>
        <p:spPr>
          <a:xfrm>
            <a:off x="6704975" y="1253150"/>
            <a:ext cx="2273400" cy="1441500"/>
          </a:xfrm>
          <a:prstGeom prst="rect">
            <a:avLst/>
          </a:prstGeom>
          <a:noFill/>
          <a:ln cap="flat" cmpd="sng" w="28575">
            <a:solidFill>
              <a:srgbClr val="5430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6463675" y="1104625"/>
            <a:ext cx="548700" cy="548700"/>
          </a:xfrm>
          <a:prstGeom prst="ellipse">
            <a:avLst/>
          </a:prstGeom>
          <a:solidFill>
            <a:srgbClr val="DF367F"/>
          </a:solidFill>
          <a:ln cap="flat" cmpd="sng" w="28575">
            <a:solidFill>
              <a:srgbClr val="DF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6569725" y="1166275"/>
            <a:ext cx="336600" cy="4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 b="1" sz="23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923075" y="1212500"/>
            <a:ext cx="19251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</a:t>
            </a:r>
            <a:r>
              <a:rPr lang="en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can we solve the problem?</a:t>
            </a:r>
            <a:endParaRPr sz="13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6" name="Google Shape;76;p13"/>
          <p:cNvCxnSpPr/>
          <p:nvPr/>
        </p:nvCxnSpPr>
        <p:spPr>
          <a:xfrm>
            <a:off x="6879125" y="1953600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6879125" y="2220300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6879125" y="2487000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>
            <a:endCxn id="72" idx="1"/>
          </p:cNvCxnSpPr>
          <p:nvPr/>
        </p:nvCxnSpPr>
        <p:spPr>
          <a:xfrm flipH="1" rot="10800000">
            <a:off x="5688275" y="1973900"/>
            <a:ext cx="1016700" cy="9129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543019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80" name="Google Shape;80;p13"/>
          <p:cNvSpPr/>
          <p:nvPr/>
        </p:nvSpPr>
        <p:spPr>
          <a:xfrm>
            <a:off x="5787475" y="3492625"/>
            <a:ext cx="2273400" cy="1441500"/>
          </a:xfrm>
          <a:prstGeom prst="rect">
            <a:avLst/>
          </a:prstGeom>
          <a:noFill/>
          <a:ln cap="flat" cmpd="sng" w="28575">
            <a:solidFill>
              <a:srgbClr val="5430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5546175" y="3344100"/>
            <a:ext cx="548700" cy="548700"/>
          </a:xfrm>
          <a:prstGeom prst="ellipse">
            <a:avLst/>
          </a:prstGeom>
          <a:solidFill>
            <a:srgbClr val="DF367F"/>
          </a:solidFill>
          <a:ln cap="flat" cmpd="sng" w="28575">
            <a:solidFill>
              <a:srgbClr val="DF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5652225" y="3405750"/>
            <a:ext cx="336600" cy="4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 b="1" sz="23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6005575" y="3451975"/>
            <a:ext cx="19251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is our </a:t>
            </a:r>
            <a:r>
              <a:rPr b="1" lang="en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final solution</a:t>
            </a:r>
            <a:r>
              <a:rPr lang="en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sz="13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84" name="Google Shape;84;p13"/>
          <p:cNvCxnSpPr/>
          <p:nvPr/>
        </p:nvCxnSpPr>
        <p:spPr>
          <a:xfrm>
            <a:off x="5961625" y="4040675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5961625" y="4307375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5961625" y="4574075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 rot="5400000">
            <a:off x="7139125" y="2762925"/>
            <a:ext cx="781200" cy="6732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543019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88" name="Google Shape;88;p13"/>
          <p:cNvSpPr/>
          <p:nvPr/>
        </p:nvSpPr>
        <p:spPr>
          <a:xfrm>
            <a:off x="929725" y="3288050"/>
            <a:ext cx="2273400" cy="1441500"/>
          </a:xfrm>
          <a:prstGeom prst="rect">
            <a:avLst/>
          </a:prstGeom>
          <a:noFill/>
          <a:ln cap="flat" cmpd="sng" w="28575">
            <a:solidFill>
              <a:srgbClr val="5430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688425" y="3139525"/>
            <a:ext cx="548700" cy="548700"/>
          </a:xfrm>
          <a:prstGeom prst="ellipse">
            <a:avLst/>
          </a:prstGeom>
          <a:solidFill>
            <a:srgbClr val="DF367F"/>
          </a:solidFill>
          <a:ln cap="flat" cmpd="sng" w="28575">
            <a:solidFill>
              <a:srgbClr val="DF36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794475" y="3201175"/>
            <a:ext cx="336600" cy="4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endParaRPr b="1" sz="230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147825" y="3399800"/>
            <a:ext cx="19251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Have we </a:t>
            </a:r>
            <a:r>
              <a:rPr b="1" lang="en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tested</a:t>
            </a:r>
            <a:r>
              <a:rPr lang="en" sz="13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it? Do we need to make changes?</a:t>
            </a:r>
            <a:endParaRPr sz="13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1103875" y="4102800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3"/>
          <p:cNvCxnSpPr/>
          <p:nvPr/>
        </p:nvCxnSpPr>
        <p:spPr>
          <a:xfrm>
            <a:off x="1103875" y="4369500"/>
            <a:ext cx="20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4" name="Google Shape;94;p13"/>
          <p:cNvSpPr/>
          <p:nvPr/>
        </p:nvSpPr>
        <p:spPr>
          <a:xfrm>
            <a:off x="3211775" y="3603117"/>
            <a:ext cx="2578100" cy="841150"/>
          </a:xfrm>
          <a:custGeom>
            <a:rect b="b" l="l" r="r" t="t"/>
            <a:pathLst>
              <a:path extrusionOk="0" h="33646" w="103124">
                <a:moveTo>
                  <a:pt x="0" y="12746"/>
                </a:moveTo>
                <a:cubicBezTo>
                  <a:pt x="5207" y="10714"/>
                  <a:pt x="18373" y="-2706"/>
                  <a:pt x="31242" y="554"/>
                </a:cubicBezTo>
                <a:cubicBezTo>
                  <a:pt x="44111" y="3814"/>
                  <a:pt x="65236" y="27817"/>
                  <a:pt x="77216" y="32304"/>
                </a:cubicBezTo>
                <a:cubicBezTo>
                  <a:pt x="89196" y="36791"/>
                  <a:pt x="98806" y="28282"/>
                  <a:pt x="103124" y="27478"/>
                </a:cubicBezTo>
              </a:path>
            </a:pathLst>
          </a:custGeom>
          <a:noFill/>
          <a:ln cap="flat" cmpd="sng" w="19050">
            <a:solidFill>
              <a:srgbClr val="543019"/>
            </a:solidFill>
            <a:prstDash val="dash"/>
            <a:round/>
            <a:headEnd len="med" w="med" type="triangle"/>
            <a:tailEnd len="med" w="med" type="none"/>
          </a:ln>
        </p:spPr>
      </p:sp>
      <p:sp>
        <p:nvSpPr>
          <p:cNvPr id="95" name="Google Shape;95;p13"/>
          <p:cNvSpPr txBox="1"/>
          <p:nvPr/>
        </p:nvSpPr>
        <p:spPr>
          <a:xfrm>
            <a:off x="511875" y="696325"/>
            <a:ext cx="1093800" cy="5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Century Gothic"/>
                <a:ea typeface="Century Gothic"/>
                <a:cs typeface="Century Gothic"/>
                <a:sym typeface="Century Gothic"/>
              </a:rPr>
              <a:t>EMPATHIZE</a:t>
            </a:r>
            <a:endParaRPr b="1" sz="1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3680525" y="1362063"/>
            <a:ext cx="1093800" cy="5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Century Gothic"/>
                <a:ea typeface="Century Gothic"/>
                <a:cs typeface="Century Gothic"/>
                <a:sym typeface="Century Gothic"/>
              </a:rPr>
              <a:t>DEFINE</a:t>
            </a:r>
            <a:endParaRPr b="1" sz="1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7096825" y="852063"/>
            <a:ext cx="1093800" cy="5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Century Gothic"/>
                <a:ea typeface="Century Gothic"/>
                <a:cs typeface="Century Gothic"/>
                <a:sym typeface="Century Gothic"/>
              </a:rPr>
              <a:t>IDEATE</a:t>
            </a:r>
            <a:endParaRPr b="1" sz="1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173625" y="2873525"/>
            <a:ext cx="1093800" cy="5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Century Gothic"/>
                <a:ea typeface="Century Gothic"/>
                <a:cs typeface="Century Gothic"/>
                <a:sym typeface="Century Gothic"/>
              </a:rPr>
              <a:t>TEST</a:t>
            </a:r>
            <a:endParaRPr b="1" sz="1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6044075" y="3065975"/>
            <a:ext cx="1093800" cy="5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Century Gothic"/>
                <a:ea typeface="Century Gothic"/>
                <a:cs typeface="Century Gothic"/>
                <a:sym typeface="Century Gothic"/>
              </a:rPr>
              <a:t>PROTOTYPE</a:t>
            </a:r>
            <a:endParaRPr b="1" sz="1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6872025" y="1799350"/>
            <a:ext cx="51000" cy="510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6872025" y="2061450"/>
            <a:ext cx="51000" cy="510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6872025" y="2328150"/>
            <a:ext cx="51000" cy="510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/>
          <p:nvPr/>
        </p:nvSpPr>
        <p:spPr>
          <a:xfrm>
            <a:off x="216725" y="809300"/>
            <a:ext cx="8828100" cy="1393500"/>
          </a:xfrm>
          <a:prstGeom prst="rect">
            <a:avLst/>
          </a:prstGeom>
          <a:noFill/>
          <a:ln cap="flat" cmpd="sng" w="19050">
            <a:solidFill>
              <a:srgbClr val="54301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 txBox="1"/>
          <p:nvPr/>
        </p:nvSpPr>
        <p:spPr>
          <a:xfrm>
            <a:off x="293450" y="873225"/>
            <a:ext cx="40722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OUR PROJECT HEART WILL BE: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664200" y="2349925"/>
            <a:ext cx="3445500" cy="2678400"/>
          </a:xfrm>
          <a:prstGeom prst="rect">
            <a:avLst/>
          </a:prstGeom>
          <a:noFill/>
          <a:ln cap="flat" cmpd="sng" w="19050">
            <a:solidFill>
              <a:srgbClr val="54301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 txBox="1"/>
          <p:nvPr/>
        </p:nvSpPr>
        <p:spPr>
          <a:xfrm>
            <a:off x="765475" y="2438400"/>
            <a:ext cx="3280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MATERIALS LIST: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5029325" y="2349925"/>
            <a:ext cx="3445500" cy="2678400"/>
          </a:xfrm>
          <a:prstGeom prst="rect">
            <a:avLst/>
          </a:prstGeom>
          <a:noFill/>
          <a:ln cap="flat" cmpd="sng" w="19050">
            <a:solidFill>
              <a:srgbClr val="54301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 txBox="1"/>
          <p:nvPr/>
        </p:nvSpPr>
        <p:spPr>
          <a:xfrm>
            <a:off x="5130600" y="2438400"/>
            <a:ext cx="3280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OTHER NEEDS: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13" name="Google Shape;113;p14"/>
          <p:cNvGrpSpPr/>
          <p:nvPr/>
        </p:nvGrpSpPr>
        <p:grpSpPr>
          <a:xfrm>
            <a:off x="1703650" y="104275"/>
            <a:ext cx="5594352" cy="647700"/>
            <a:chOff x="1586875" y="105425"/>
            <a:chExt cx="5594352" cy="647700"/>
          </a:xfrm>
        </p:grpSpPr>
        <p:sp>
          <p:nvSpPr>
            <p:cNvPr id="114" name="Google Shape;114;p14"/>
            <p:cNvSpPr txBox="1"/>
            <p:nvPr/>
          </p:nvSpPr>
          <p:spPr>
            <a:xfrm>
              <a:off x="1586875" y="105425"/>
              <a:ext cx="3791100" cy="64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3500">
                  <a:solidFill>
                    <a:srgbClr val="543019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THIS IS OUR</a:t>
              </a:r>
              <a:endParaRPr b="1" sz="3500">
                <a:solidFill>
                  <a:srgbClr val="543019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115" name="Google Shape;115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650" y="204425"/>
              <a:ext cx="2996577" cy="5487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