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Coming Soon" panose="020B0604020202020204" charset="0"/>
      <p:regular r:id="rId42"/>
    </p:embeddedFont>
    <p:embeddedFont>
      <p:font typeface="Concert One" pitchFamily="2" charset="0"/>
      <p:regular r:id="rId43"/>
    </p:embeddedFont>
    <p:embeddedFont>
      <p:font typeface="EB Garamond" panose="00000500000000000000" pitchFamily="2" charset="0"/>
      <p:regular r:id="rId44"/>
      <p:bold r:id="rId45"/>
      <p:italic r:id="rId46"/>
      <p:boldItalic r:id="rId47"/>
    </p:embeddedFont>
    <p:embeddedFont>
      <p:font typeface="EB Garamond Medium" panose="00000600000000000000" pitchFamily="2" charset="0"/>
      <p:regular r:id="rId48"/>
      <p:bold r:id="rId49"/>
      <p:italic r:id="rId50"/>
      <p:boldItalic r:id="rId51"/>
    </p:embeddedFont>
    <p:embeddedFont>
      <p:font typeface="Poppins" panose="00000500000000000000" pitchFamily="2" charset="0"/>
      <p:regular r:id="rId52"/>
      <p:bold r:id="rId53"/>
      <p:italic r:id="rId54"/>
      <p:boldItalic r:id="rId55"/>
    </p:embeddedFont>
    <p:embeddedFont>
      <p:font typeface="Roboto Mono" panose="020B0604020202020204" charset="0"/>
      <p:regular r:id="rId56"/>
      <p:bold r:id="rId57"/>
      <p:italic r:id="rId58"/>
      <p:boldItalic r:id="rId59"/>
    </p:embeddedFont>
    <p:embeddedFont>
      <p:font typeface="Roboto Mono Medium"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e912aece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1e912aece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1e912aecec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1e912aece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e912aece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e912aece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e912aece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e912aece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36ffcb894_1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d36ffcb894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e912aecec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e912aece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e912aecec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1e912aece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1e912aecec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1e912aece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1e912aecec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1e912aece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e912aecec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e912aece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53034354b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1e912aecec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1e912aece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337e705c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337e705c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337e705c8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337e705c8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1e912aecec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1e912aece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1e912aecec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1e912aece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1e912aecec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1e912aece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d36ffcb894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d36ffcb894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1e912aecec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1e912aecec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e912aecec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e912aecec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1e912aecec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1e912aece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3aaa429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3aaa429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1e912aecec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1e912aecec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1e912aecec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1e912aecec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337e705c8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337e705c8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1e912aecec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1e912aece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337e705c8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337e705c8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1e912aecec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1e912aecec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e912aecec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e912aecec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1e912aecec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1e912aece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1e912aecec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1e912aecec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853034354b_0_247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98b8a318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198b8a31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36ffcb894_1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d36ffcb894_1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36ffcb894_1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36ffcb894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e912aece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e912aece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53034354b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e912aece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1e912aece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7" name="Google Shape;77;p1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8" name="Google Shape;78;p1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9" name="Google Shape;79;p1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 name="Google Shape;80;p1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1" name="Google Shape;81;p1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2" name="Google Shape;82;p1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3" name="Google Shape;83;p1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rial"/>
              <a:buNone/>
              <a:defRPr sz="1600" b="0">
                <a:solidFill>
                  <a:schemeClr val="dk2"/>
                </a:solidFill>
                <a:latin typeface="Arial"/>
                <a:ea typeface="Arial"/>
                <a:cs typeface="Arial"/>
                <a:sym typeface="Arial"/>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58050" y="1117962"/>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EB Garamond"/>
              <a:buNone/>
              <a:defRPr sz="2400" b="1">
                <a:latin typeface="EB Garamond"/>
                <a:ea typeface="EB Garamond"/>
                <a:cs typeface="EB Garamond"/>
                <a:sym typeface="EB Garamond"/>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91" name="Google Shape;91;p15"/>
          <p:cNvSpPr txBox="1"/>
          <p:nvPr/>
        </p:nvSpPr>
        <p:spPr>
          <a:xfrm>
            <a:off x="1996350" y="614950"/>
            <a:ext cx="315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My favorite philanthropy quote: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1_2">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4" name="Google Shape;94;p16"/>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95" name="Google Shape;95;p16"/>
          <p:cNvSpPr txBox="1">
            <a:spLocks noGrp="1"/>
          </p:cNvSpPr>
          <p:nvPr>
            <p:ph type="title"/>
          </p:nvPr>
        </p:nvSpPr>
        <p:spPr>
          <a:xfrm>
            <a:off x="602672" y="2010025"/>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96" name="Google Shape;96;p16"/>
          <p:cNvSpPr txBox="1">
            <a:spLocks noGrp="1"/>
          </p:cNvSpPr>
          <p:nvPr>
            <p:ph type="subTitle" idx="1"/>
          </p:nvPr>
        </p:nvSpPr>
        <p:spPr>
          <a:xfrm>
            <a:off x="839201" y="2389868"/>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7" name="Google Shape;97;p16"/>
          <p:cNvSpPr txBox="1">
            <a:spLocks noGrp="1"/>
          </p:cNvSpPr>
          <p:nvPr>
            <p:ph type="title" idx="2"/>
          </p:nvPr>
        </p:nvSpPr>
        <p:spPr>
          <a:xfrm>
            <a:off x="5845528" y="201002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98" name="Google Shape;98;p16"/>
          <p:cNvSpPr txBox="1">
            <a:spLocks noGrp="1"/>
          </p:cNvSpPr>
          <p:nvPr>
            <p:ph type="subTitle" idx="3"/>
          </p:nvPr>
        </p:nvSpPr>
        <p:spPr>
          <a:xfrm>
            <a:off x="5845522" y="2389875"/>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9" name="Google Shape;99;p16"/>
          <p:cNvSpPr txBox="1">
            <a:spLocks noGrp="1"/>
          </p:cNvSpPr>
          <p:nvPr>
            <p:ph type="title" idx="4"/>
          </p:nvPr>
        </p:nvSpPr>
        <p:spPr>
          <a:xfrm>
            <a:off x="602672" y="3449699"/>
            <a:ext cx="26958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00" name="Google Shape;100;p16"/>
          <p:cNvSpPr txBox="1">
            <a:spLocks noGrp="1"/>
          </p:cNvSpPr>
          <p:nvPr>
            <p:ph type="subTitle" idx="5"/>
          </p:nvPr>
        </p:nvSpPr>
        <p:spPr>
          <a:xfrm>
            <a:off x="8392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1" name="Google Shape;101;p16"/>
          <p:cNvSpPr txBox="1">
            <a:spLocks noGrp="1"/>
          </p:cNvSpPr>
          <p:nvPr>
            <p:ph type="title" idx="6"/>
          </p:nvPr>
        </p:nvSpPr>
        <p:spPr>
          <a:xfrm>
            <a:off x="5845528" y="3449695"/>
            <a:ext cx="26958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02" name="Google Shape;102;p16"/>
          <p:cNvSpPr txBox="1">
            <a:spLocks noGrp="1"/>
          </p:cNvSpPr>
          <p:nvPr>
            <p:ph type="subTitle" idx="7"/>
          </p:nvPr>
        </p:nvSpPr>
        <p:spPr>
          <a:xfrm>
            <a:off x="5845522"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3" name="Google Shape;103;p16"/>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4"/>
        <p:cNvGrpSpPr/>
        <p:nvPr/>
      </p:nvGrpSpPr>
      <p:grpSpPr>
        <a:xfrm>
          <a:off x="0" y="0"/>
          <a:ext cx="0" cy="0"/>
          <a:chOff x="0" y="0"/>
          <a:chExt cx="0" cy="0"/>
        </a:xfrm>
      </p:grpSpPr>
      <p:pic>
        <p:nvPicPr>
          <p:cNvPr id="105" name="Google Shape;105;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7" name="Google Shape;107;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8" name="Google Shape;108;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9" name="Google Shape;109;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0" name="Google Shape;110;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1" name="Google Shape;111;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2" name="Google Shape;112;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3" name="Google Shape;113;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4" name="Google Shape;114;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wo Columns">
  <p:cSld name="SECTION_TITLE_AND_DESCRIPTION_1_1_2">
    <p:spTree>
      <p:nvGrpSpPr>
        <p:cNvPr id="1" name="Shape 115"/>
        <p:cNvGrpSpPr/>
        <p:nvPr/>
      </p:nvGrpSpPr>
      <p:grpSpPr>
        <a:xfrm>
          <a:off x="0" y="0"/>
          <a:ext cx="0" cy="0"/>
          <a:chOff x="0" y="0"/>
          <a:chExt cx="0" cy="0"/>
        </a:xfrm>
      </p:grpSpPr>
      <p:pic>
        <p:nvPicPr>
          <p:cNvPr id="116" name="Google Shape;116;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7" name="Google Shape;117;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8" name="Google Shape;118;p18"/>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19" name="Google Shape;119;p18"/>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0" name="Google Shape;120;p18"/>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1" name="Google Shape;121;p18"/>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2" name="Google Shape;122;p18"/>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p:cSld name="CAPTION_ONLY_1">
    <p:spTree>
      <p:nvGrpSpPr>
        <p:cNvPr id="1" name="Shape 123"/>
        <p:cNvGrpSpPr/>
        <p:nvPr/>
      </p:nvGrpSpPr>
      <p:grpSpPr>
        <a:xfrm>
          <a:off x="0" y="0"/>
          <a:ext cx="0" cy="0"/>
          <a:chOff x="0" y="0"/>
          <a:chExt cx="0" cy="0"/>
        </a:xfrm>
      </p:grpSpPr>
      <p:pic>
        <p:nvPicPr>
          <p:cNvPr id="124" name="Google Shape;124;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5" name="Google Shape;125;p1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6" name="Google Shape;126;p19"/>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7" name="Google Shape;127;p19"/>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8" name="Google Shape;128;p19"/>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9" name="Google Shape;129;p19"/>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30"/>
        <p:cNvGrpSpPr/>
        <p:nvPr/>
      </p:nvGrpSpPr>
      <p:grpSpPr>
        <a:xfrm>
          <a:off x="0" y="0"/>
          <a:ext cx="0" cy="0"/>
          <a:chOff x="0" y="0"/>
          <a:chExt cx="0" cy="0"/>
        </a:xfrm>
      </p:grpSpPr>
      <p:pic>
        <p:nvPicPr>
          <p:cNvPr id="131" name="Google Shape;131;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2" name="Google Shape;132;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3" name="Google Shape;133;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443800" y="447700"/>
            <a:ext cx="6226326"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Six Columns">
  <p:cSld name="BIG_NUMBER_1_1_1">
    <p:spTree>
      <p:nvGrpSpPr>
        <p:cNvPr id="1" name="Shape 134"/>
        <p:cNvGrpSpPr/>
        <p:nvPr/>
      </p:nvGrpSpPr>
      <p:grpSpPr>
        <a:xfrm>
          <a:off x="0" y="0"/>
          <a:ext cx="0" cy="0"/>
          <a:chOff x="0" y="0"/>
          <a:chExt cx="0" cy="0"/>
        </a:xfrm>
      </p:grpSpPr>
      <p:pic>
        <p:nvPicPr>
          <p:cNvPr id="135" name="Google Shape;135;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6" name="Google Shape;136;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7" name="Google Shape;137;p21"/>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38" name="Google Shape;138;p21"/>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9" name="Google Shape;139;p21"/>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0" name="Google Shape;140;p21"/>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1" name="Google Shape;141;p21"/>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2" name="Google Shape;142;p21"/>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3" name="Google Shape;143;p21"/>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4" name="Google Shape;144;p21"/>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5" name="Google Shape;145;p21"/>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6" name="Google Shape;146;p21"/>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7" name="Google Shape;147;p21"/>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8" name="Google Shape;148;p21"/>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9" name="Google Shape;149;p21"/>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 Credits">
  <p:cSld name="SECTION_TITLE_AND_DESCRIPTION_1_1_3">
    <p:spTree>
      <p:nvGrpSpPr>
        <p:cNvPr id="1" name="Shape 150"/>
        <p:cNvGrpSpPr/>
        <p:nvPr/>
      </p:nvGrpSpPr>
      <p:grpSpPr>
        <a:xfrm>
          <a:off x="0" y="0"/>
          <a:ext cx="0" cy="0"/>
          <a:chOff x="0" y="0"/>
          <a:chExt cx="0" cy="0"/>
        </a:xfrm>
      </p:grpSpPr>
      <p:pic>
        <p:nvPicPr>
          <p:cNvPr id="151" name="Google Shape;151;p2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2" name="Google Shape;152;p2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3" name="Google Shape;153;p22"/>
          <p:cNvSpPr txBox="1">
            <a:spLocks noGrp="1"/>
          </p:cNvSpPr>
          <p:nvPr>
            <p:ph type="title"/>
          </p:nvPr>
        </p:nvSpPr>
        <p:spPr>
          <a:xfrm>
            <a:off x="1041650" y="1003422"/>
            <a:ext cx="2802600" cy="722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a:endParaRPr/>
          </a:p>
        </p:txBody>
      </p:sp>
      <p:sp>
        <p:nvSpPr>
          <p:cNvPr id="154" name="Google Shape;154;p22"/>
          <p:cNvSpPr txBox="1">
            <a:spLocks noGrp="1"/>
          </p:cNvSpPr>
          <p:nvPr>
            <p:ph type="subTitle" idx="1"/>
          </p:nvPr>
        </p:nvSpPr>
        <p:spPr>
          <a:xfrm>
            <a:off x="1058450" y="1757352"/>
            <a:ext cx="2769000" cy="13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5" name="Google Shape;155;p22"/>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156" name="Google Shape;156;p22"/>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157" name="Google Shape;157;p22"/>
          <p:cNvSpPr txBox="1"/>
          <p:nvPr/>
        </p:nvSpPr>
        <p:spPr>
          <a:xfrm rot="420963">
            <a:off x="4549033" y="2333911"/>
            <a:ext cx="2308687" cy="1497649"/>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marL="0" lvl="0" indent="0" algn="ctr" rtl="0">
              <a:spcBef>
                <a:spcPts val="300"/>
              </a:spcBef>
              <a:spcAft>
                <a:spcPts val="0"/>
              </a:spcAft>
              <a:buNone/>
            </a:pP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8"/>
        <p:cNvGrpSpPr/>
        <p:nvPr/>
      </p:nvGrpSpPr>
      <p:grpSpPr>
        <a:xfrm>
          <a:off x="0" y="0"/>
          <a:ext cx="0" cy="0"/>
          <a:chOff x="0" y="0"/>
          <a:chExt cx="0" cy="0"/>
        </a:xfrm>
      </p:grpSpPr>
      <p:pic>
        <p:nvPicPr>
          <p:cNvPr id="159" name="Google Shape;159;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60"/>
        <p:cNvGrpSpPr/>
        <p:nvPr/>
      </p:nvGrpSpPr>
      <p:grpSpPr>
        <a:xfrm>
          <a:off x="0" y="0"/>
          <a:ext cx="0" cy="0"/>
          <a:chOff x="0" y="0"/>
          <a:chExt cx="0" cy="0"/>
        </a:xfrm>
      </p:grpSpPr>
      <p:pic>
        <p:nvPicPr>
          <p:cNvPr id="161" name="Google Shape;161;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2" name="Google Shape;162;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3"/>
        <p:cNvGrpSpPr/>
        <p:nvPr/>
      </p:nvGrpSpPr>
      <p:grpSpPr>
        <a:xfrm>
          <a:off x="0" y="0"/>
          <a:ext cx="0" cy="0"/>
          <a:chOff x="0" y="0"/>
          <a:chExt cx="0" cy="0"/>
        </a:xfrm>
      </p:grpSpPr>
      <p:pic>
        <p:nvPicPr>
          <p:cNvPr id="164" name="Google Shape;164;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5" name="Google Shape;165;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6"/>
        <p:cNvGrpSpPr/>
        <p:nvPr/>
      </p:nvGrpSpPr>
      <p:grpSpPr>
        <a:xfrm>
          <a:off x="0" y="0"/>
          <a:ext cx="0" cy="0"/>
          <a:chOff x="0" y="0"/>
          <a:chExt cx="0" cy="0"/>
        </a:xfrm>
      </p:grpSpPr>
      <p:pic>
        <p:nvPicPr>
          <p:cNvPr id="167" name="Google Shape;16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8" name="Google Shape;168;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74467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31" name="Google Shape;31;p5"/>
          <p:cNvSpPr txBox="1">
            <a:spLocks noGrp="1"/>
          </p:cNvSpPr>
          <p:nvPr>
            <p:ph type="body" idx="2"/>
          </p:nvPr>
        </p:nvSpPr>
        <p:spPr>
          <a:xfrm>
            <a:off x="480592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a:spLocks noGrp="1"/>
          </p:cNvSpPr>
          <p:nvPr>
            <p:ph type="title"/>
          </p:nvPr>
        </p:nvSpPr>
        <p:spPr>
          <a:xfrm>
            <a:off x="1002325" y="711175"/>
            <a:ext cx="20721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6092370" y="-1056710"/>
            <a:ext cx="2878009" cy="3364796"/>
          </a:xfrm>
          <a:prstGeom prst="rect">
            <a:avLst/>
          </a:prstGeom>
          <a:noFill/>
          <a:ln>
            <a:noFill/>
          </a:ln>
          <a:effectLst>
            <a:outerShdw blurRad="85725" dist="57150" dir="5400000" algn="bl" rotWithShape="0">
              <a:srgbClr val="000000">
                <a:alpha val="39000"/>
              </a:srgbClr>
            </a:outerShdw>
          </a:effectLst>
        </p:spPr>
      </p:pic>
      <p:sp>
        <p:nvSpPr>
          <p:cNvPr id="43" name="Google Shape;43;p8"/>
          <p:cNvSpPr txBox="1">
            <a:spLocks noGrp="1"/>
          </p:cNvSpPr>
          <p:nvPr>
            <p:ph type="title"/>
          </p:nvPr>
        </p:nvSpPr>
        <p:spPr>
          <a:xfrm rot="877333">
            <a:off x="6289345" y="436639"/>
            <a:ext cx="2155721" cy="1510808"/>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2600" b="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D85C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EB Garamond"/>
              <a:buNone/>
              <a:defRPr sz="2800" b="1">
                <a:solidFill>
                  <a:schemeClr val="accent2"/>
                </a:solidFill>
                <a:latin typeface="EB Garamond"/>
                <a:ea typeface="EB Garamond"/>
                <a:cs typeface="EB Garamond"/>
                <a:sym typeface="EB Garamond"/>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Char char="●"/>
              <a:defRPr sz="1800">
                <a:solidFill>
                  <a:schemeClr val="accent2"/>
                </a:solidFill>
              </a:defRPr>
            </a:lvl1pPr>
            <a:lvl2pPr marL="914400" lvl="1" indent="-317500">
              <a:lnSpc>
                <a:spcPct val="100000"/>
              </a:lnSpc>
              <a:spcBef>
                <a:spcPts val="1600"/>
              </a:spcBef>
              <a:spcAft>
                <a:spcPts val="0"/>
              </a:spcAft>
              <a:buClr>
                <a:schemeClr val="accent2"/>
              </a:buClr>
              <a:buSzPts val="1400"/>
              <a:buChar char="○"/>
              <a:defRPr>
                <a:solidFill>
                  <a:schemeClr val="accent2"/>
                </a:solidFill>
              </a:defRPr>
            </a:lvl2pPr>
            <a:lvl3pPr marL="1371600" lvl="2" indent="-317500">
              <a:lnSpc>
                <a:spcPct val="100000"/>
              </a:lnSpc>
              <a:spcBef>
                <a:spcPts val="1600"/>
              </a:spcBef>
              <a:spcAft>
                <a:spcPts val="0"/>
              </a:spcAft>
              <a:buClr>
                <a:schemeClr val="accent2"/>
              </a:buClr>
              <a:buSzPts val="1400"/>
              <a:buChar char="■"/>
              <a:defRPr>
                <a:solidFill>
                  <a:schemeClr val="accent2"/>
                </a:solidFill>
              </a:defRPr>
            </a:lvl3pPr>
            <a:lvl4pPr marL="1828800" lvl="3" indent="-317500">
              <a:lnSpc>
                <a:spcPct val="100000"/>
              </a:lnSpc>
              <a:spcBef>
                <a:spcPts val="1600"/>
              </a:spcBef>
              <a:spcAft>
                <a:spcPts val="0"/>
              </a:spcAft>
              <a:buClr>
                <a:schemeClr val="accent2"/>
              </a:buClr>
              <a:buSzPts val="1400"/>
              <a:buChar char="●"/>
              <a:defRPr>
                <a:solidFill>
                  <a:schemeClr val="accent2"/>
                </a:solidFill>
              </a:defRPr>
            </a:lvl4pPr>
            <a:lvl5pPr marL="2286000" lvl="4" indent="-317500">
              <a:lnSpc>
                <a:spcPct val="100000"/>
              </a:lnSpc>
              <a:spcBef>
                <a:spcPts val="1600"/>
              </a:spcBef>
              <a:spcAft>
                <a:spcPts val="0"/>
              </a:spcAft>
              <a:buClr>
                <a:schemeClr val="accent2"/>
              </a:buClr>
              <a:buSzPts val="1400"/>
              <a:buChar char="○"/>
              <a:defRPr>
                <a:solidFill>
                  <a:schemeClr val="accent2"/>
                </a:solidFill>
              </a:defRPr>
            </a:lvl5pPr>
            <a:lvl6pPr marL="2743200" lvl="5" indent="-317500">
              <a:lnSpc>
                <a:spcPct val="100000"/>
              </a:lnSpc>
              <a:spcBef>
                <a:spcPts val="1600"/>
              </a:spcBef>
              <a:spcAft>
                <a:spcPts val="0"/>
              </a:spcAft>
              <a:buClr>
                <a:schemeClr val="accent2"/>
              </a:buClr>
              <a:buSzPts val="1400"/>
              <a:buChar char="■"/>
              <a:defRPr>
                <a:solidFill>
                  <a:schemeClr val="accent2"/>
                </a:solidFill>
              </a:defRPr>
            </a:lvl6pPr>
            <a:lvl7pPr marL="3200400" lvl="6" indent="-317500">
              <a:lnSpc>
                <a:spcPct val="100000"/>
              </a:lnSpc>
              <a:spcBef>
                <a:spcPts val="1600"/>
              </a:spcBef>
              <a:spcAft>
                <a:spcPts val="0"/>
              </a:spcAft>
              <a:buClr>
                <a:schemeClr val="accent2"/>
              </a:buClr>
              <a:buSzPts val="1400"/>
              <a:buChar char="●"/>
              <a:defRPr>
                <a:solidFill>
                  <a:schemeClr val="accent2"/>
                </a:solidFill>
              </a:defRPr>
            </a:lvl7pPr>
            <a:lvl8pPr marL="3657600" lvl="7" indent="-317500">
              <a:lnSpc>
                <a:spcPct val="100000"/>
              </a:lnSpc>
              <a:spcBef>
                <a:spcPts val="1600"/>
              </a:spcBef>
              <a:spcAft>
                <a:spcPts val="0"/>
              </a:spcAft>
              <a:buClr>
                <a:schemeClr val="accent2"/>
              </a:buClr>
              <a:buSzPts val="1400"/>
              <a:buChar char="○"/>
              <a:defRPr>
                <a:solidFill>
                  <a:schemeClr val="accent2"/>
                </a:solidFill>
              </a:defRPr>
            </a:lvl8pPr>
            <a:lvl9pPr marL="4114800" lvl="8" indent="-317500">
              <a:lnSpc>
                <a:spcPct val="100000"/>
              </a:lnSpc>
              <a:spcBef>
                <a:spcPts val="1600"/>
              </a:spcBef>
              <a:spcAft>
                <a:spcPts val="1600"/>
              </a:spcAft>
              <a:buClr>
                <a:schemeClr val="accent2"/>
              </a:buClr>
              <a:buSzPts val="1400"/>
              <a:buChar char="■"/>
              <a:defRPr>
                <a:solidFill>
                  <a:schemeClr val="accent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sciencebuddies.org/science-fair-projects/engineering-design-process/engineering-design-process-step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72"/>
        <p:cNvGrpSpPr/>
        <p:nvPr/>
      </p:nvGrpSpPr>
      <p:grpSpPr>
        <a:xfrm>
          <a:off x="0" y="0"/>
          <a:ext cx="0" cy="0"/>
          <a:chOff x="0" y="0"/>
          <a:chExt cx="0" cy="0"/>
        </a:xfrm>
      </p:grpSpPr>
      <p:sp>
        <p:nvSpPr>
          <p:cNvPr id="173" name="Google Shape;173;p27"/>
          <p:cNvSpPr txBox="1">
            <a:spLocks noGrp="1"/>
          </p:cNvSpPr>
          <p:nvPr>
            <p:ph type="ctrTitle"/>
          </p:nvPr>
        </p:nvSpPr>
        <p:spPr>
          <a:xfrm>
            <a:off x="1610150" y="869800"/>
            <a:ext cx="6079800" cy="20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EB Garamond"/>
                <a:ea typeface="EB Garamond"/>
                <a:cs typeface="EB Garamond"/>
                <a:sym typeface="EB Garamond"/>
              </a:rPr>
              <a:t>“Project with a Purpose” </a:t>
            </a:r>
            <a:endParaRPr sz="4000">
              <a:latin typeface="EB Garamond"/>
              <a:ea typeface="EB Garamond"/>
              <a:cs typeface="EB Garamond"/>
              <a:sym typeface="EB Garamond"/>
            </a:endParaRPr>
          </a:p>
          <a:p>
            <a:pPr marL="0" lvl="0" indent="0" algn="ctr" rtl="0">
              <a:spcBef>
                <a:spcPts val="0"/>
              </a:spcBef>
              <a:spcAft>
                <a:spcPts val="0"/>
              </a:spcAft>
              <a:buNone/>
            </a:pPr>
            <a:r>
              <a:rPr lang="en" sz="4000">
                <a:latin typeface="EB Garamond"/>
                <a:ea typeface="EB Garamond"/>
                <a:cs typeface="EB Garamond"/>
                <a:sym typeface="EB Garamond"/>
              </a:rPr>
              <a:t>Engineering</a:t>
            </a:r>
            <a:endParaRPr sz="4000">
              <a:latin typeface="EB Garamond"/>
              <a:ea typeface="EB Garamond"/>
              <a:cs typeface="EB Garamond"/>
              <a:sym typeface="EB Garamond"/>
            </a:endParaRPr>
          </a:p>
          <a:p>
            <a:pPr marL="0" lvl="0" indent="0" algn="ctr" rtl="0">
              <a:spcBef>
                <a:spcPts val="0"/>
              </a:spcBef>
              <a:spcAft>
                <a:spcPts val="0"/>
              </a:spcAft>
              <a:buNone/>
            </a:pPr>
            <a:r>
              <a:rPr lang="en" sz="4000">
                <a:latin typeface="EB Garamond"/>
                <a:ea typeface="EB Garamond"/>
                <a:cs typeface="EB Garamond"/>
                <a:sym typeface="EB Garamond"/>
              </a:rPr>
              <a:t> Notebook</a:t>
            </a:r>
            <a:endParaRPr sz="4000">
              <a:latin typeface="EB Garamond"/>
              <a:ea typeface="EB Garamond"/>
              <a:cs typeface="EB Garamond"/>
              <a:sym typeface="EB Garamond"/>
            </a:endParaRPr>
          </a:p>
        </p:txBody>
      </p:sp>
      <p:pic>
        <p:nvPicPr>
          <p:cNvPr id="174" name="Google Shape;174;p27"/>
          <p:cNvPicPr preferRelativeResize="0"/>
          <p:nvPr/>
        </p:nvPicPr>
        <p:blipFill>
          <a:blip r:embed="rId3">
            <a:alphaModFix/>
          </a:blip>
          <a:stretch>
            <a:fillRect/>
          </a:stretch>
        </p:blipFill>
        <p:spPr>
          <a:xfrm>
            <a:off x="1728125" y="3574075"/>
            <a:ext cx="1348875" cy="1125750"/>
          </a:xfrm>
          <a:prstGeom prst="rect">
            <a:avLst/>
          </a:prstGeom>
          <a:noFill/>
          <a:ln>
            <a:noFill/>
          </a:ln>
        </p:spPr>
      </p:pic>
      <p:sp>
        <p:nvSpPr>
          <p:cNvPr id="175" name="Google Shape;175;p27"/>
          <p:cNvSpPr txBox="1"/>
          <p:nvPr/>
        </p:nvSpPr>
        <p:spPr>
          <a:xfrm>
            <a:off x="3278475" y="3399225"/>
            <a:ext cx="3260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EB Garamond Medium"/>
                <a:ea typeface="EB Garamond Medium"/>
                <a:cs typeface="EB Garamond Medium"/>
                <a:sym typeface="EB Garamond Medium"/>
              </a:rPr>
              <a:t>Name:           Type here</a:t>
            </a:r>
            <a:endParaRPr sz="1800">
              <a:latin typeface="EB Garamond Medium"/>
              <a:ea typeface="EB Garamond Medium"/>
              <a:cs typeface="EB Garamond Medium"/>
              <a:sym typeface="EB Garamond Medium"/>
            </a:endParaRPr>
          </a:p>
          <a:p>
            <a:pPr marL="0" lvl="0" indent="0" algn="l" rtl="0">
              <a:spcBef>
                <a:spcPts val="0"/>
              </a:spcBef>
              <a:spcAft>
                <a:spcPts val="0"/>
              </a:spcAft>
              <a:buNone/>
            </a:pPr>
            <a:r>
              <a:rPr lang="en" sz="1800">
                <a:latin typeface="EB Garamond Medium"/>
                <a:ea typeface="EB Garamond Medium"/>
                <a:cs typeface="EB Garamond Medium"/>
                <a:sym typeface="EB Garamond Medium"/>
              </a:rPr>
              <a:t>Course:         Type here</a:t>
            </a:r>
            <a:endParaRPr sz="1800">
              <a:latin typeface="EB Garamond Medium"/>
              <a:ea typeface="EB Garamond Medium"/>
              <a:cs typeface="EB Garamond Medium"/>
              <a:sym typeface="EB Garamond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p:nvPr/>
        </p:nvSpPr>
        <p:spPr>
          <a:xfrm>
            <a:off x="651300" y="1176400"/>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I selected</a:t>
            </a:r>
            <a:endParaRPr sz="1200" i="1">
              <a:latin typeface="Roboto Mono Medium"/>
              <a:ea typeface="Roboto Mono Medium"/>
              <a:cs typeface="Roboto Mono Medium"/>
              <a:sym typeface="Roboto Mono Medium"/>
            </a:endParaRPr>
          </a:p>
        </p:txBody>
      </p:sp>
      <p:sp>
        <p:nvSpPr>
          <p:cNvPr id="241" name="Google Shape;241;p36"/>
          <p:cNvSpPr txBox="1"/>
          <p:nvPr/>
        </p:nvSpPr>
        <p:spPr>
          <a:xfrm>
            <a:off x="5243200" y="3339000"/>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sp>
        <p:nvSpPr>
          <p:cNvPr id="242" name="Google Shape;242;p36"/>
          <p:cNvSpPr txBox="1"/>
          <p:nvPr/>
        </p:nvSpPr>
        <p:spPr>
          <a:xfrm>
            <a:off x="651300" y="345100"/>
            <a:ext cx="2900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rPr>
              <a:t>Select your best idea for further research and refinement.  Describe why you chose this idea.</a:t>
            </a:r>
            <a:endParaRPr>
              <a:solidFill>
                <a:schemeClr val="accent5"/>
              </a:solidFill>
            </a:endParaRPr>
          </a:p>
        </p:txBody>
      </p:sp>
      <p:sp>
        <p:nvSpPr>
          <p:cNvPr id="243" name="Google Shape;243;p36"/>
          <p:cNvSpPr txBox="1"/>
          <p:nvPr/>
        </p:nvSpPr>
        <p:spPr>
          <a:xfrm>
            <a:off x="5209075" y="1380850"/>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sp>
        <p:nvSpPr>
          <p:cNvPr id="244" name="Google Shape;244;p36"/>
          <p:cNvSpPr txBox="1"/>
          <p:nvPr/>
        </p:nvSpPr>
        <p:spPr>
          <a:xfrm>
            <a:off x="5209075" y="2760550"/>
            <a:ext cx="290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rPr>
              <a:t>How does your project tie in to the idea of philanthropy?</a:t>
            </a:r>
            <a:endParaRPr>
              <a:solidFill>
                <a:schemeClr val="accent5"/>
              </a:solidFill>
            </a:endParaRPr>
          </a:p>
        </p:txBody>
      </p:sp>
      <p:sp>
        <p:nvSpPr>
          <p:cNvPr id="245" name="Google Shape;245;p36"/>
          <p:cNvSpPr txBox="1"/>
          <p:nvPr/>
        </p:nvSpPr>
        <p:spPr>
          <a:xfrm>
            <a:off x="5126875" y="388650"/>
            <a:ext cx="2900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rPr>
              <a:t>Who are your project beneficiaries (the individual or group of people who will benefit from your project)?</a:t>
            </a:r>
            <a:endParaRPr>
              <a:solidFill>
                <a:schemeClr val="accent5"/>
              </a:solidFill>
            </a:endParaRPr>
          </a:p>
        </p:txBody>
      </p:sp>
      <p:sp>
        <p:nvSpPr>
          <p:cNvPr id="246" name="Google Shape;246;p36"/>
          <p:cNvSpPr txBox="1"/>
          <p:nvPr/>
        </p:nvSpPr>
        <p:spPr>
          <a:xfrm>
            <a:off x="651300" y="2406525"/>
            <a:ext cx="2900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rPr>
              <a:t>What need will your project satisfy, or which problem will your project solve?</a:t>
            </a:r>
            <a:endParaRPr>
              <a:solidFill>
                <a:schemeClr val="accent5"/>
              </a:solidFill>
            </a:endParaRPr>
          </a:p>
        </p:txBody>
      </p:sp>
      <p:sp>
        <p:nvSpPr>
          <p:cNvPr id="247" name="Google Shape;247;p36"/>
          <p:cNvSpPr txBox="1"/>
          <p:nvPr/>
        </p:nvSpPr>
        <p:spPr>
          <a:xfrm>
            <a:off x="651300" y="323782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p:nvPr/>
        </p:nvSpPr>
        <p:spPr>
          <a:xfrm>
            <a:off x="5129950" y="663350"/>
            <a:ext cx="3064500" cy="4002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Roboto Mono Medium"/>
                <a:ea typeface="Roboto Mono Medium"/>
                <a:cs typeface="Roboto Mono Medium"/>
                <a:sym typeface="Roboto Mono Medium"/>
              </a:rPr>
              <a:t>My client is… </a:t>
            </a:r>
            <a:endParaRPr i="1">
              <a:latin typeface="Roboto Mono Medium"/>
              <a:ea typeface="Roboto Mono Medium"/>
              <a:cs typeface="Roboto Mono Medium"/>
              <a:sym typeface="Roboto Mono Medium"/>
            </a:endParaRPr>
          </a:p>
        </p:txBody>
      </p:sp>
      <p:sp>
        <p:nvSpPr>
          <p:cNvPr id="253" name="Google Shape;253;p37"/>
          <p:cNvSpPr txBox="1"/>
          <p:nvPr/>
        </p:nvSpPr>
        <p:spPr>
          <a:xfrm>
            <a:off x="970400" y="558550"/>
            <a:ext cx="2900100" cy="358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accent5"/>
                </a:solidFill>
              </a:rPr>
              <a:t>Who will be your client for this project? The client is an adult who will help you refine your project ideas, review your designs, and provide feedback. The client can be the intended end user, but the client does not have to be the end user. (For instance, if this is a surprise gift for someone, the client would need to be someone else.) </a:t>
            </a:r>
            <a:endParaRPr sz="1700">
              <a:solidFill>
                <a:schemeClr val="accent5"/>
              </a:solidFill>
            </a:endParaRPr>
          </a:p>
        </p:txBody>
      </p:sp>
      <p:pic>
        <p:nvPicPr>
          <p:cNvPr id="254" name="Google Shape;254;p37"/>
          <p:cNvPicPr preferRelativeResize="0"/>
          <p:nvPr/>
        </p:nvPicPr>
        <p:blipFill>
          <a:blip r:embed="rId3">
            <a:alphaModFix/>
          </a:blip>
          <a:stretch>
            <a:fillRect/>
          </a:stretch>
        </p:blipFill>
        <p:spPr>
          <a:xfrm>
            <a:off x="5709700" y="252885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443550" y="375925"/>
            <a:ext cx="3333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a:t>Step 2: </a:t>
            </a:r>
            <a:endParaRPr sz="3400"/>
          </a:p>
        </p:txBody>
      </p:sp>
      <p:sp>
        <p:nvSpPr>
          <p:cNvPr id="260" name="Google Shape;260;p38"/>
          <p:cNvSpPr txBox="1"/>
          <p:nvPr/>
        </p:nvSpPr>
        <p:spPr>
          <a:xfrm>
            <a:off x="443550" y="948625"/>
            <a:ext cx="4066800" cy="6033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400" b="1">
                <a:solidFill>
                  <a:schemeClr val="accent2"/>
                </a:solidFill>
                <a:latin typeface="EB Garamond"/>
                <a:ea typeface="EB Garamond"/>
                <a:cs typeface="EB Garamond"/>
                <a:sym typeface="EB Garamond"/>
              </a:rPr>
              <a:t>Research</a:t>
            </a:r>
            <a:endParaRPr sz="1600">
              <a:latin typeface="EB Garamond Medium"/>
              <a:ea typeface="EB Garamond Medium"/>
              <a:cs typeface="EB Garamond Medium"/>
              <a:sym typeface="EB Garamond Medium"/>
            </a:endParaRPr>
          </a:p>
        </p:txBody>
      </p:sp>
      <p:sp>
        <p:nvSpPr>
          <p:cNvPr id="261" name="Google Shape;261;p38"/>
          <p:cNvSpPr txBox="1"/>
          <p:nvPr/>
        </p:nvSpPr>
        <p:spPr>
          <a:xfrm>
            <a:off x="5095525" y="510975"/>
            <a:ext cx="33330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chemeClr val="accent5"/>
                </a:solidFill>
                <a:latin typeface="Poppins"/>
                <a:ea typeface="Poppins"/>
                <a:cs typeface="Poppins"/>
                <a:sym typeface="Poppins"/>
              </a:rPr>
              <a:t>If solutions do exist, speak to customers or users about how that product or system may need improvement.</a:t>
            </a:r>
            <a:endParaRPr>
              <a:solidFill>
                <a:schemeClr val="accent5"/>
              </a:solidFill>
              <a:latin typeface="Poppins"/>
              <a:ea typeface="Poppins"/>
              <a:cs typeface="Poppins"/>
              <a:sym typeface="Poppins"/>
            </a:endParaRPr>
          </a:p>
        </p:txBody>
      </p:sp>
      <p:sp>
        <p:nvSpPr>
          <p:cNvPr id="262" name="Google Shape;262;p38"/>
          <p:cNvSpPr txBox="1"/>
          <p:nvPr/>
        </p:nvSpPr>
        <p:spPr>
          <a:xfrm>
            <a:off x="655275" y="1619175"/>
            <a:ext cx="3333000" cy="223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Poppins"/>
                <a:ea typeface="Poppins"/>
                <a:cs typeface="Poppins"/>
                <a:sym typeface="Poppins"/>
              </a:rPr>
              <a:t>Begin by exploring what solutions may already exist for your problem.</a:t>
            </a:r>
            <a:endParaRPr sz="1900">
              <a:latin typeface="Poppins"/>
              <a:ea typeface="Poppins"/>
              <a:cs typeface="Poppins"/>
              <a:sym typeface="Poppins"/>
            </a:endParaRPr>
          </a:p>
          <a:p>
            <a:pPr marL="0" lvl="0" indent="0" algn="l" rtl="0">
              <a:spcBef>
                <a:spcPts val="0"/>
              </a:spcBef>
              <a:spcAft>
                <a:spcPts val="0"/>
              </a:spcAft>
              <a:buNone/>
            </a:pPr>
            <a:endParaRPr sz="1900">
              <a:latin typeface="Poppins"/>
              <a:ea typeface="Poppins"/>
              <a:cs typeface="Poppins"/>
              <a:sym typeface="Poppins"/>
            </a:endParaRPr>
          </a:p>
          <a:p>
            <a:pPr marL="0" lvl="0" indent="0" algn="l" rtl="0">
              <a:spcBef>
                <a:spcPts val="0"/>
              </a:spcBef>
              <a:spcAft>
                <a:spcPts val="0"/>
              </a:spcAft>
              <a:buNone/>
            </a:pPr>
            <a:r>
              <a:rPr lang="en" sz="1900">
                <a:latin typeface="Poppins"/>
                <a:ea typeface="Poppins"/>
                <a:cs typeface="Poppins"/>
                <a:sym typeface="Poppins"/>
              </a:rPr>
              <a:t>Don’t reinvent the wheel! Avoid past mistakes through research.</a:t>
            </a:r>
            <a:endParaRPr sz="1900">
              <a:latin typeface="Poppins"/>
              <a:ea typeface="Poppins"/>
              <a:cs typeface="Poppins"/>
              <a:sym typeface="Poppins"/>
            </a:endParaRPr>
          </a:p>
        </p:txBody>
      </p:sp>
      <p:pic>
        <p:nvPicPr>
          <p:cNvPr id="263" name="Google Shape;263;p38"/>
          <p:cNvPicPr preferRelativeResize="0"/>
          <p:nvPr/>
        </p:nvPicPr>
        <p:blipFill>
          <a:blip r:embed="rId3">
            <a:alphaModFix/>
          </a:blip>
          <a:stretch>
            <a:fillRect/>
          </a:stretch>
        </p:blipFill>
        <p:spPr>
          <a:xfrm>
            <a:off x="5686225" y="1887828"/>
            <a:ext cx="2067450" cy="2067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p:nvPr/>
        </p:nvSpPr>
        <p:spPr>
          <a:xfrm>
            <a:off x="728925" y="1887700"/>
            <a:ext cx="3064500" cy="4002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Roboto Mono Medium"/>
                <a:ea typeface="Roboto Mono Medium"/>
                <a:cs typeface="Roboto Mono Medium"/>
                <a:sym typeface="Roboto Mono Medium"/>
              </a:rPr>
              <a:t>Type here.</a:t>
            </a:r>
            <a:endParaRPr i="1">
              <a:latin typeface="Roboto Mono Medium"/>
              <a:ea typeface="Roboto Mono Medium"/>
              <a:cs typeface="Roboto Mono Medium"/>
              <a:sym typeface="Roboto Mono Medium"/>
            </a:endParaRPr>
          </a:p>
        </p:txBody>
      </p:sp>
      <p:sp>
        <p:nvSpPr>
          <p:cNvPr id="269" name="Google Shape;269;p39"/>
          <p:cNvSpPr txBox="1"/>
          <p:nvPr/>
        </p:nvSpPr>
        <p:spPr>
          <a:xfrm>
            <a:off x="5126875" y="403275"/>
            <a:ext cx="2900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rPr>
              <a:t>What did you learn from your research? What existing solutions already exist? Are there ways that the existing solutions could be improved?</a:t>
            </a:r>
            <a:endParaRPr>
              <a:solidFill>
                <a:schemeClr val="accent5"/>
              </a:solidFill>
            </a:endParaRPr>
          </a:p>
        </p:txBody>
      </p:sp>
      <p:sp>
        <p:nvSpPr>
          <p:cNvPr id="270" name="Google Shape;270;p39"/>
          <p:cNvSpPr txBox="1"/>
          <p:nvPr/>
        </p:nvSpPr>
        <p:spPr>
          <a:xfrm>
            <a:off x="5126875" y="1704925"/>
            <a:ext cx="3064500" cy="4002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Roboto Mono Medium"/>
                <a:ea typeface="Roboto Mono Medium"/>
                <a:cs typeface="Roboto Mono Medium"/>
                <a:sym typeface="Roboto Mono Medium"/>
              </a:rPr>
              <a:t>Type here.</a:t>
            </a:r>
            <a:endParaRPr i="1">
              <a:latin typeface="Roboto Mono Medium"/>
              <a:ea typeface="Roboto Mono Medium"/>
              <a:cs typeface="Roboto Mono Medium"/>
              <a:sym typeface="Roboto Mono Medium"/>
            </a:endParaRPr>
          </a:p>
        </p:txBody>
      </p:sp>
      <p:sp>
        <p:nvSpPr>
          <p:cNvPr id="271" name="Google Shape;271;p39"/>
          <p:cNvSpPr txBox="1"/>
          <p:nvPr/>
        </p:nvSpPr>
        <p:spPr>
          <a:xfrm>
            <a:off x="728925" y="403275"/>
            <a:ext cx="2900100" cy="169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How did you conduct your research? (Talk to customers or users, talk to your client, read about existing solutions, look online, examine or use current solutions, …)</a:t>
            </a:r>
            <a:endParaRPr>
              <a:solidFill>
                <a:schemeClr val="accent5"/>
              </a:solidFill>
              <a:latin typeface="Poppins"/>
              <a:ea typeface="Poppins"/>
              <a:cs typeface="Poppins"/>
              <a:sym typeface="Poppins"/>
            </a:endParaRPr>
          </a:p>
          <a:p>
            <a:pPr marL="0" lvl="0" indent="0" algn="l" rtl="0">
              <a:spcBef>
                <a:spcPts val="0"/>
              </a:spcBef>
              <a:spcAft>
                <a:spcPts val="0"/>
              </a:spcAft>
              <a:buNone/>
            </a:pPr>
            <a:endParaRPr>
              <a:solidFill>
                <a:schemeClr val="accent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title"/>
          </p:nvPr>
        </p:nvSpPr>
        <p:spPr>
          <a:xfrm>
            <a:off x="443550" y="375925"/>
            <a:ext cx="3333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a:t>Step 3: </a:t>
            </a:r>
            <a:endParaRPr sz="3400"/>
          </a:p>
        </p:txBody>
      </p:sp>
      <p:sp>
        <p:nvSpPr>
          <p:cNvPr id="277" name="Google Shape;277;p40"/>
          <p:cNvSpPr txBox="1"/>
          <p:nvPr/>
        </p:nvSpPr>
        <p:spPr>
          <a:xfrm>
            <a:off x="443550" y="948625"/>
            <a:ext cx="4066800" cy="10221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400" b="1">
                <a:solidFill>
                  <a:schemeClr val="accent2"/>
                </a:solidFill>
                <a:latin typeface="EB Garamond"/>
                <a:ea typeface="EB Garamond"/>
                <a:cs typeface="EB Garamond"/>
                <a:sym typeface="EB Garamond"/>
              </a:rPr>
              <a:t>Specify Requirements</a:t>
            </a:r>
            <a:endParaRPr sz="1600">
              <a:latin typeface="EB Garamond Medium"/>
              <a:ea typeface="EB Garamond Medium"/>
              <a:cs typeface="EB Garamond Medium"/>
              <a:sym typeface="EB Garamond Medium"/>
            </a:endParaRPr>
          </a:p>
        </p:txBody>
      </p:sp>
      <p:sp>
        <p:nvSpPr>
          <p:cNvPr id="278" name="Google Shape;278;p40"/>
          <p:cNvSpPr txBox="1"/>
          <p:nvPr/>
        </p:nvSpPr>
        <p:spPr>
          <a:xfrm>
            <a:off x="731650" y="1970725"/>
            <a:ext cx="3333000" cy="223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Poppins"/>
                <a:ea typeface="Poppins"/>
                <a:cs typeface="Poppins"/>
                <a:sym typeface="Poppins"/>
              </a:rPr>
              <a:t>What requirements must your design meet in order to be successful? </a:t>
            </a:r>
            <a:endParaRPr sz="1900">
              <a:latin typeface="Poppins"/>
              <a:ea typeface="Poppins"/>
              <a:cs typeface="Poppins"/>
              <a:sym typeface="Poppins"/>
            </a:endParaRPr>
          </a:p>
          <a:p>
            <a:pPr marL="0" lvl="0" indent="0" algn="l" rtl="0">
              <a:spcBef>
                <a:spcPts val="0"/>
              </a:spcBef>
              <a:spcAft>
                <a:spcPts val="0"/>
              </a:spcAft>
              <a:buNone/>
            </a:pPr>
            <a:endParaRPr sz="1900">
              <a:latin typeface="Poppins"/>
              <a:ea typeface="Poppins"/>
              <a:cs typeface="Poppins"/>
              <a:sym typeface="Poppins"/>
            </a:endParaRPr>
          </a:p>
          <a:p>
            <a:pPr marL="0" lvl="0" indent="0" algn="l" rtl="0">
              <a:spcBef>
                <a:spcPts val="0"/>
              </a:spcBef>
              <a:spcAft>
                <a:spcPts val="0"/>
              </a:spcAft>
              <a:buNone/>
            </a:pPr>
            <a:r>
              <a:rPr lang="en" sz="1900">
                <a:latin typeface="Poppins"/>
                <a:ea typeface="Poppins"/>
                <a:cs typeface="Poppins"/>
                <a:sym typeface="Poppins"/>
              </a:rPr>
              <a:t>These requirements are known as </a:t>
            </a:r>
            <a:r>
              <a:rPr lang="en" sz="1900" b="1">
                <a:solidFill>
                  <a:schemeClr val="accent2"/>
                </a:solidFill>
                <a:latin typeface="Poppins"/>
                <a:ea typeface="Poppins"/>
                <a:cs typeface="Poppins"/>
                <a:sym typeface="Poppins"/>
              </a:rPr>
              <a:t>criteria</a:t>
            </a:r>
            <a:r>
              <a:rPr lang="en" sz="1900">
                <a:latin typeface="Poppins"/>
                <a:ea typeface="Poppins"/>
                <a:cs typeface="Poppins"/>
                <a:sym typeface="Poppins"/>
              </a:rPr>
              <a:t> and  </a:t>
            </a:r>
            <a:r>
              <a:rPr lang="en" sz="1900" b="1">
                <a:solidFill>
                  <a:schemeClr val="accent2"/>
                </a:solidFill>
                <a:latin typeface="Poppins"/>
                <a:ea typeface="Poppins"/>
                <a:cs typeface="Poppins"/>
                <a:sym typeface="Poppins"/>
              </a:rPr>
              <a:t>constraints</a:t>
            </a:r>
            <a:r>
              <a:rPr lang="en" sz="1900">
                <a:latin typeface="Poppins"/>
                <a:ea typeface="Poppins"/>
                <a:cs typeface="Poppins"/>
                <a:sym typeface="Poppins"/>
              </a:rPr>
              <a:t>. </a:t>
            </a:r>
            <a:endParaRPr sz="1900">
              <a:latin typeface="Poppins"/>
              <a:ea typeface="Poppins"/>
              <a:cs typeface="Poppins"/>
              <a:sym typeface="Poppins"/>
            </a:endParaRPr>
          </a:p>
        </p:txBody>
      </p:sp>
      <p:sp>
        <p:nvSpPr>
          <p:cNvPr id="279" name="Google Shape;279;p40"/>
          <p:cNvSpPr txBox="1"/>
          <p:nvPr/>
        </p:nvSpPr>
        <p:spPr>
          <a:xfrm>
            <a:off x="5138400" y="782425"/>
            <a:ext cx="3333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latin typeface="Roboto Mono Medium"/>
              <a:ea typeface="Roboto Mono Medium"/>
              <a:cs typeface="Roboto Mono Medium"/>
              <a:sym typeface="Roboto Mono Medium"/>
            </a:endParaRPr>
          </a:p>
        </p:txBody>
      </p:sp>
      <p:sp>
        <p:nvSpPr>
          <p:cNvPr id="280" name="Google Shape;280;p40"/>
          <p:cNvSpPr txBox="1"/>
          <p:nvPr/>
        </p:nvSpPr>
        <p:spPr>
          <a:xfrm>
            <a:off x="5278850" y="541350"/>
            <a:ext cx="3333000" cy="383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Poppins"/>
                <a:ea typeface="Poppins"/>
                <a:cs typeface="Poppins"/>
                <a:sym typeface="Poppins"/>
              </a:rPr>
              <a:t>Engineers may have to stay within limits involving: </a:t>
            </a:r>
            <a:endParaRPr sz="1900">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sz="1800">
                <a:latin typeface="Poppins"/>
                <a:ea typeface="Poppins"/>
                <a:cs typeface="Poppins"/>
                <a:sym typeface="Poppins"/>
              </a:rPr>
              <a:t>Materials available</a:t>
            </a:r>
            <a:endParaRPr sz="1800">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sz="1800">
                <a:latin typeface="Poppins"/>
                <a:ea typeface="Poppins"/>
                <a:cs typeface="Poppins"/>
                <a:sym typeface="Poppins"/>
              </a:rPr>
              <a:t>Budget </a:t>
            </a:r>
            <a:endParaRPr sz="1800">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sz="1800">
                <a:latin typeface="Poppins"/>
                <a:ea typeface="Poppins"/>
                <a:cs typeface="Poppins"/>
                <a:sym typeface="Poppins"/>
              </a:rPr>
              <a:t>Time </a:t>
            </a:r>
            <a:endParaRPr sz="1800">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sz="1800">
                <a:latin typeface="Poppins"/>
                <a:ea typeface="Poppins"/>
                <a:cs typeface="Poppins"/>
                <a:sym typeface="Poppins"/>
              </a:rPr>
              <a:t>Size of the solution </a:t>
            </a:r>
            <a:endParaRPr sz="1800">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sz="1800">
                <a:latin typeface="Poppins"/>
                <a:ea typeface="Poppins"/>
                <a:cs typeface="Poppins"/>
                <a:sym typeface="Poppins"/>
              </a:rPr>
              <a:t>Equipment and tools needed</a:t>
            </a:r>
            <a:endParaRPr sz="1800">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sz="1800">
                <a:latin typeface="Poppins"/>
                <a:ea typeface="Poppins"/>
                <a:cs typeface="Poppins"/>
                <a:sym typeface="Poppins"/>
              </a:rPr>
              <a:t>Weight</a:t>
            </a:r>
            <a:endParaRPr sz="1800">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sz="1800">
                <a:latin typeface="Poppins"/>
                <a:ea typeface="Poppins"/>
                <a:cs typeface="Poppins"/>
                <a:sym typeface="Poppins"/>
              </a:rPr>
              <a:t>Durability</a:t>
            </a:r>
            <a:endParaRPr sz="1800">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sz="1800">
                <a:latin typeface="Poppins"/>
                <a:ea typeface="Poppins"/>
                <a:cs typeface="Poppins"/>
                <a:sym typeface="Poppins"/>
              </a:rPr>
              <a:t>Style</a:t>
            </a:r>
            <a:endParaRPr sz="1800">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sz="1800">
                <a:latin typeface="Poppins"/>
                <a:ea typeface="Poppins"/>
                <a:cs typeface="Poppins"/>
                <a:sym typeface="Poppins"/>
              </a:rPr>
              <a:t>Etc.</a:t>
            </a:r>
            <a:endParaRPr sz="18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p:nvPr/>
        </p:nvSpPr>
        <p:spPr>
          <a:xfrm>
            <a:off x="728925" y="118142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sp>
        <p:nvSpPr>
          <p:cNvPr id="286" name="Google Shape;286;p41"/>
          <p:cNvSpPr txBox="1"/>
          <p:nvPr/>
        </p:nvSpPr>
        <p:spPr>
          <a:xfrm>
            <a:off x="5126875" y="403275"/>
            <a:ext cx="2900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rPr>
              <a:t>Which criteria and constraints concern you most or are most likely to cause problems for your design? What can you do to avoid these problems?</a:t>
            </a:r>
            <a:endParaRPr>
              <a:solidFill>
                <a:schemeClr val="accent5"/>
              </a:solidFill>
            </a:endParaRPr>
          </a:p>
        </p:txBody>
      </p:sp>
      <p:sp>
        <p:nvSpPr>
          <p:cNvPr id="287" name="Google Shape;287;p41"/>
          <p:cNvSpPr txBox="1"/>
          <p:nvPr/>
        </p:nvSpPr>
        <p:spPr>
          <a:xfrm>
            <a:off x="5126875" y="170492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sp>
        <p:nvSpPr>
          <p:cNvPr id="288" name="Google Shape;288;p41"/>
          <p:cNvSpPr txBox="1"/>
          <p:nvPr/>
        </p:nvSpPr>
        <p:spPr>
          <a:xfrm>
            <a:off x="728925" y="403275"/>
            <a:ext cx="2900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What criteria and constraints need to be considered for your design?</a:t>
            </a:r>
            <a:endParaRPr>
              <a:solidFill>
                <a:schemeClr val="accent5"/>
              </a:solidFill>
              <a:latin typeface="Poppins"/>
              <a:ea typeface="Poppins"/>
              <a:cs typeface="Poppins"/>
              <a:sym typeface="Poppins"/>
            </a:endParaRPr>
          </a:p>
          <a:p>
            <a:pPr marL="0" lvl="0" indent="0" algn="l" rtl="0">
              <a:spcBef>
                <a:spcPts val="0"/>
              </a:spcBef>
              <a:spcAft>
                <a:spcPts val="0"/>
              </a:spcAft>
              <a:buNone/>
            </a:pPr>
            <a:endParaRPr>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2"/>
          <p:cNvSpPr txBox="1">
            <a:spLocks noGrp="1"/>
          </p:cNvSpPr>
          <p:nvPr>
            <p:ph type="title"/>
          </p:nvPr>
        </p:nvSpPr>
        <p:spPr>
          <a:xfrm>
            <a:off x="443550" y="375925"/>
            <a:ext cx="3333000" cy="13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Step 4: IMAGINE </a:t>
            </a:r>
            <a:endParaRPr sz="2700"/>
          </a:p>
        </p:txBody>
      </p:sp>
      <p:sp>
        <p:nvSpPr>
          <p:cNvPr id="294" name="Google Shape;294;p42"/>
          <p:cNvSpPr txBox="1"/>
          <p:nvPr/>
        </p:nvSpPr>
        <p:spPr>
          <a:xfrm>
            <a:off x="443550" y="948625"/>
            <a:ext cx="4066800" cy="6033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400" b="1">
                <a:solidFill>
                  <a:schemeClr val="accent2"/>
                </a:solidFill>
                <a:latin typeface="EB Garamond"/>
                <a:ea typeface="EB Garamond"/>
                <a:cs typeface="EB Garamond"/>
                <a:sym typeface="EB Garamond"/>
              </a:rPr>
              <a:t>Generate Ideas</a:t>
            </a:r>
            <a:endParaRPr sz="1600">
              <a:latin typeface="EB Garamond Medium"/>
              <a:ea typeface="EB Garamond Medium"/>
              <a:cs typeface="EB Garamond Medium"/>
              <a:sym typeface="EB Garamond Medium"/>
            </a:endParaRPr>
          </a:p>
        </p:txBody>
      </p:sp>
      <p:sp>
        <p:nvSpPr>
          <p:cNvPr id="295" name="Google Shape;295;p42"/>
          <p:cNvSpPr txBox="1"/>
          <p:nvPr/>
        </p:nvSpPr>
        <p:spPr>
          <a:xfrm>
            <a:off x="698400" y="1678525"/>
            <a:ext cx="3333000" cy="306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Poppins"/>
                <a:ea typeface="Poppins"/>
                <a:cs typeface="Poppins"/>
                <a:sym typeface="Poppins"/>
              </a:rPr>
              <a:t>How will you solve your problem? Think of as many different solutions to your problem as you can. The more ideas you have, the less likely you are to miss something great!</a:t>
            </a: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a:p>
            <a:pPr marL="0" lvl="0" indent="0" algn="l" rtl="0">
              <a:spcBef>
                <a:spcPts val="0"/>
              </a:spcBef>
              <a:spcAft>
                <a:spcPts val="0"/>
              </a:spcAft>
              <a:buNone/>
            </a:pPr>
            <a:r>
              <a:rPr lang="en" sz="1700">
                <a:latin typeface="Poppins"/>
                <a:ea typeface="Poppins"/>
                <a:cs typeface="Poppins"/>
                <a:sym typeface="Poppins"/>
              </a:rPr>
              <a:t>Ask your client, end users, classmates, or teacher to help you brainstorm.</a:t>
            </a:r>
            <a:endParaRPr sz="1700">
              <a:latin typeface="Poppins"/>
              <a:ea typeface="Poppins"/>
              <a:cs typeface="Poppins"/>
              <a:sym typeface="Poppins"/>
            </a:endParaRPr>
          </a:p>
        </p:txBody>
      </p:sp>
      <p:sp>
        <p:nvSpPr>
          <p:cNvPr id="296" name="Google Shape;296;p42"/>
          <p:cNvSpPr txBox="1"/>
          <p:nvPr/>
        </p:nvSpPr>
        <p:spPr>
          <a:xfrm>
            <a:off x="5138400" y="782425"/>
            <a:ext cx="3333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latin typeface="Roboto Mono Medium"/>
              <a:ea typeface="Roboto Mono Medium"/>
              <a:cs typeface="Roboto Mono Medium"/>
              <a:sym typeface="Roboto Mono Medium"/>
            </a:endParaRPr>
          </a:p>
        </p:txBody>
      </p:sp>
      <p:sp>
        <p:nvSpPr>
          <p:cNvPr id="297" name="Google Shape;297;p42"/>
          <p:cNvSpPr txBox="1"/>
          <p:nvPr/>
        </p:nvSpPr>
        <p:spPr>
          <a:xfrm>
            <a:off x="5138400" y="428125"/>
            <a:ext cx="29001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Brainstorm ideas. Describe them below. You can also add pictures or sketches of your ideas.</a:t>
            </a:r>
            <a:endParaRPr>
              <a:solidFill>
                <a:schemeClr val="accent5"/>
              </a:solidFill>
              <a:latin typeface="Poppins"/>
              <a:ea typeface="Poppins"/>
              <a:cs typeface="Poppins"/>
              <a:sym typeface="Poppins"/>
            </a:endParaRPr>
          </a:p>
          <a:p>
            <a:pPr marL="0" lvl="0" indent="0" algn="l" rtl="0">
              <a:spcBef>
                <a:spcPts val="0"/>
              </a:spcBef>
              <a:spcAft>
                <a:spcPts val="0"/>
              </a:spcAft>
              <a:buNone/>
            </a:pPr>
            <a:endParaRPr>
              <a:solidFill>
                <a:schemeClr val="accent5"/>
              </a:solidFill>
            </a:endParaRPr>
          </a:p>
        </p:txBody>
      </p:sp>
      <p:sp>
        <p:nvSpPr>
          <p:cNvPr id="298" name="Google Shape;298;p42"/>
          <p:cNvSpPr txBox="1"/>
          <p:nvPr/>
        </p:nvSpPr>
        <p:spPr>
          <a:xfrm>
            <a:off x="5138400" y="147482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 Add picture below.</a:t>
            </a:r>
            <a:endParaRPr sz="1200" i="1">
              <a:latin typeface="Roboto Mono Medium"/>
              <a:ea typeface="Roboto Mono Medium"/>
              <a:cs typeface="Roboto Mono Medium"/>
              <a:sym typeface="Roboto Mono Medium"/>
            </a:endParaRPr>
          </a:p>
        </p:txBody>
      </p:sp>
      <p:pic>
        <p:nvPicPr>
          <p:cNvPr id="299" name="Google Shape;299;p42"/>
          <p:cNvPicPr preferRelativeResize="0"/>
          <p:nvPr/>
        </p:nvPicPr>
        <p:blipFill>
          <a:blip r:embed="rId3">
            <a:alphaModFix/>
          </a:blip>
          <a:stretch>
            <a:fillRect/>
          </a:stretch>
        </p:blipFill>
        <p:spPr>
          <a:xfrm>
            <a:off x="3401775" y="859737"/>
            <a:ext cx="724075" cy="781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p:nvPr/>
        </p:nvSpPr>
        <p:spPr>
          <a:xfrm>
            <a:off x="728925" y="790900"/>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 Add picture below…</a:t>
            </a:r>
            <a:endParaRPr sz="1200" i="1">
              <a:latin typeface="Roboto Mono Medium"/>
              <a:ea typeface="Roboto Mono Medium"/>
              <a:cs typeface="Roboto Mono Medium"/>
              <a:sym typeface="Roboto Mono Medium"/>
            </a:endParaRPr>
          </a:p>
        </p:txBody>
      </p:sp>
      <p:sp>
        <p:nvSpPr>
          <p:cNvPr id="305" name="Google Shape;305;p43"/>
          <p:cNvSpPr txBox="1"/>
          <p:nvPr/>
        </p:nvSpPr>
        <p:spPr>
          <a:xfrm>
            <a:off x="5126875" y="403275"/>
            <a:ext cx="290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rPr>
              <a:t>More brainstormed ideas…</a:t>
            </a:r>
            <a:endParaRPr>
              <a:solidFill>
                <a:schemeClr val="accent5"/>
              </a:solidFill>
            </a:endParaRPr>
          </a:p>
        </p:txBody>
      </p:sp>
      <p:sp>
        <p:nvSpPr>
          <p:cNvPr id="306" name="Google Shape;306;p43"/>
          <p:cNvSpPr txBox="1"/>
          <p:nvPr/>
        </p:nvSpPr>
        <p:spPr>
          <a:xfrm>
            <a:off x="5185050" y="790900"/>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 Add picture below…</a:t>
            </a:r>
            <a:endParaRPr sz="1200" i="1">
              <a:latin typeface="Roboto Mono Medium"/>
              <a:ea typeface="Roboto Mono Medium"/>
              <a:cs typeface="Roboto Mono Medium"/>
              <a:sym typeface="Roboto Mono Medium"/>
            </a:endParaRPr>
          </a:p>
        </p:txBody>
      </p:sp>
      <p:sp>
        <p:nvSpPr>
          <p:cNvPr id="307" name="Google Shape;307;p43"/>
          <p:cNvSpPr txBox="1"/>
          <p:nvPr/>
        </p:nvSpPr>
        <p:spPr>
          <a:xfrm>
            <a:off x="728925" y="403275"/>
            <a:ext cx="2900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More brainstormed ideas…</a:t>
            </a:r>
            <a:endParaRPr>
              <a:solidFill>
                <a:schemeClr val="accent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4"/>
          <p:cNvSpPr txBox="1">
            <a:spLocks noGrp="1"/>
          </p:cNvSpPr>
          <p:nvPr>
            <p:ph type="title"/>
          </p:nvPr>
        </p:nvSpPr>
        <p:spPr>
          <a:xfrm>
            <a:off x="443550" y="375925"/>
            <a:ext cx="3333000" cy="13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Step 5: PLAN</a:t>
            </a:r>
            <a:endParaRPr sz="2700"/>
          </a:p>
        </p:txBody>
      </p:sp>
      <p:sp>
        <p:nvSpPr>
          <p:cNvPr id="313" name="Google Shape;313;p44"/>
          <p:cNvSpPr txBox="1"/>
          <p:nvPr/>
        </p:nvSpPr>
        <p:spPr>
          <a:xfrm>
            <a:off x="443550" y="948625"/>
            <a:ext cx="4066800" cy="6033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400" b="1">
                <a:solidFill>
                  <a:schemeClr val="accent2"/>
                </a:solidFill>
                <a:latin typeface="EB Garamond"/>
                <a:ea typeface="EB Garamond"/>
                <a:cs typeface="EB Garamond"/>
                <a:sym typeface="EB Garamond"/>
              </a:rPr>
              <a:t>Choose a Solution</a:t>
            </a:r>
            <a:endParaRPr sz="1600">
              <a:latin typeface="EB Garamond Medium"/>
              <a:ea typeface="EB Garamond Medium"/>
              <a:cs typeface="EB Garamond Medium"/>
              <a:sym typeface="EB Garamond Medium"/>
            </a:endParaRPr>
          </a:p>
        </p:txBody>
      </p:sp>
      <p:sp>
        <p:nvSpPr>
          <p:cNvPr id="314" name="Google Shape;314;p44"/>
          <p:cNvSpPr txBox="1"/>
          <p:nvPr/>
        </p:nvSpPr>
        <p:spPr>
          <a:xfrm>
            <a:off x="698400" y="1678525"/>
            <a:ext cx="33330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Poppins"/>
                <a:ea typeface="Poppins"/>
                <a:cs typeface="Poppins"/>
                <a:sym typeface="Poppins"/>
              </a:rPr>
              <a:t>After you have a list of solutions, evaluate them to see which one best fits your </a:t>
            </a:r>
            <a:r>
              <a:rPr lang="en" sz="1700" b="1">
                <a:latin typeface="Poppins"/>
                <a:ea typeface="Poppins"/>
                <a:cs typeface="Poppins"/>
                <a:sym typeface="Poppins"/>
              </a:rPr>
              <a:t>criteria</a:t>
            </a:r>
            <a:r>
              <a:rPr lang="en" sz="1700">
                <a:latin typeface="Poppins"/>
                <a:ea typeface="Poppins"/>
                <a:cs typeface="Poppins"/>
                <a:sym typeface="Poppins"/>
              </a:rPr>
              <a:t>, or guidelines that define success of your solution.</a:t>
            </a:r>
            <a:endParaRPr sz="1700">
              <a:latin typeface="Poppins"/>
              <a:ea typeface="Poppins"/>
              <a:cs typeface="Poppins"/>
              <a:sym typeface="Poppins"/>
            </a:endParaRPr>
          </a:p>
        </p:txBody>
      </p:sp>
      <p:sp>
        <p:nvSpPr>
          <p:cNvPr id="315" name="Google Shape;315;p44"/>
          <p:cNvSpPr txBox="1"/>
          <p:nvPr/>
        </p:nvSpPr>
        <p:spPr>
          <a:xfrm>
            <a:off x="5138400" y="782425"/>
            <a:ext cx="3333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latin typeface="Roboto Mono Medium"/>
              <a:ea typeface="Roboto Mono Medium"/>
              <a:cs typeface="Roboto Mono Medium"/>
              <a:sym typeface="Roboto Mono Medium"/>
            </a:endParaRPr>
          </a:p>
        </p:txBody>
      </p:sp>
      <p:sp>
        <p:nvSpPr>
          <p:cNvPr id="316" name="Google Shape;316;p44"/>
          <p:cNvSpPr txBox="1"/>
          <p:nvPr/>
        </p:nvSpPr>
        <p:spPr>
          <a:xfrm>
            <a:off x="5138400" y="428125"/>
            <a:ext cx="2900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Which solution did you choose? Why?</a:t>
            </a:r>
            <a:endParaRPr>
              <a:solidFill>
                <a:schemeClr val="accent5"/>
              </a:solidFill>
              <a:latin typeface="Poppins"/>
              <a:ea typeface="Poppins"/>
              <a:cs typeface="Poppins"/>
              <a:sym typeface="Poppins"/>
            </a:endParaRPr>
          </a:p>
          <a:p>
            <a:pPr marL="0" lvl="0" indent="0" algn="l" rtl="0">
              <a:spcBef>
                <a:spcPts val="0"/>
              </a:spcBef>
              <a:spcAft>
                <a:spcPts val="0"/>
              </a:spcAft>
              <a:buNone/>
            </a:pPr>
            <a:endParaRPr>
              <a:solidFill>
                <a:schemeClr val="accent5"/>
              </a:solidFill>
            </a:endParaRPr>
          </a:p>
        </p:txBody>
      </p:sp>
      <p:sp>
        <p:nvSpPr>
          <p:cNvPr id="317" name="Google Shape;317;p44"/>
          <p:cNvSpPr txBox="1"/>
          <p:nvPr/>
        </p:nvSpPr>
        <p:spPr>
          <a:xfrm>
            <a:off x="5138400" y="135017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pic>
        <p:nvPicPr>
          <p:cNvPr id="318" name="Google Shape;318;p44"/>
          <p:cNvPicPr preferRelativeResize="0"/>
          <p:nvPr/>
        </p:nvPicPr>
        <p:blipFill>
          <a:blip r:embed="rId3">
            <a:alphaModFix/>
          </a:blip>
          <a:stretch>
            <a:fillRect/>
          </a:stretch>
        </p:blipFill>
        <p:spPr>
          <a:xfrm rot="669238">
            <a:off x="1805975" y="3167225"/>
            <a:ext cx="1341925" cy="1341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title"/>
          </p:nvPr>
        </p:nvSpPr>
        <p:spPr>
          <a:xfrm>
            <a:off x="443550" y="375925"/>
            <a:ext cx="3333000" cy="13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Step 6: CREATE</a:t>
            </a:r>
            <a:endParaRPr sz="2700"/>
          </a:p>
        </p:txBody>
      </p:sp>
      <p:sp>
        <p:nvSpPr>
          <p:cNvPr id="324" name="Google Shape;324;p45"/>
          <p:cNvSpPr txBox="1"/>
          <p:nvPr/>
        </p:nvSpPr>
        <p:spPr>
          <a:xfrm>
            <a:off x="443550" y="948625"/>
            <a:ext cx="4066800" cy="566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100" b="1">
                <a:solidFill>
                  <a:schemeClr val="accent2"/>
                </a:solidFill>
                <a:latin typeface="EB Garamond"/>
                <a:ea typeface="EB Garamond"/>
                <a:cs typeface="EB Garamond"/>
                <a:sym typeface="EB Garamond"/>
              </a:rPr>
              <a:t>Develop the Solution</a:t>
            </a:r>
            <a:endParaRPr sz="1300">
              <a:latin typeface="EB Garamond Medium"/>
              <a:ea typeface="EB Garamond Medium"/>
              <a:cs typeface="EB Garamond Medium"/>
              <a:sym typeface="EB Garamond Medium"/>
            </a:endParaRPr>
          </a:p>
        </p:txBody>
      </p:sp>
      <p:sp>
        <p:nvSpPr>
          <p:cNvPr id="325" name="Google Shape;325;p45"/>
          <p:cNvSpPr txBox="1"/>
          <p:nvPr/>
        </p:nvSpPr>
        <p:spPr>
          <a:xfrm>
            <a:off x="698400" y="1678525"/>
            <a:ext cx="3333000" cy="306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Poppins"/>
                <a:ea typeface="Poppins"/>
                <a:cs typeface="Poppins"/>
                <a:sym typeface="Poppins"/>
              </a:rPr>
              <a:t>After the solution has been chosen, it must be developed.</a:t>
            </a: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a:p>
            <a:pPr marL="0" lvl="0" indent="0" algn="l" rtl="0">
              <a:spcBef>
                <a:spcPts val="0"/>
              </a:spcBef>
              <a:spcAft>
                <a:spcPts val="0"/>
              </a:spcAft>
              <a:buNone/>
            </a:pPr>
            <a:r>
              <a:rPr lang="en" sz="1700">
                <a:latin typeface="Poppins"/>
                <a:ea typeface="Poppins"/>
                <a:cs typeface="Poppins"/>
                <a:sym typeface="Poppins"/>
              </a:rPr>
              <a:t>For your project, this will involve modeling the solution in CAD software. You may also want to create quick physical prototypes to visualize aspects of your design.</a:t>
            </a:r>
            <a:endParaRPr sz="1700">
              <a:latin typeface="Poppins"/>
              <a:ea typeface="Poppins"/>
              <a:cs typeface="Poppins"/>
              <a:sym typeface="Poppins"/>
            </a:endParaRPr>
          </a:p>
        </p:txBody>
      </p:sp>
      <p:sp>
        <p:nvSpPr>
          <p:cNvPr id="326" name="Google Shape;326;p45"/>
          <p:cNvSpPr txBox="1"/>
          <p:nvPr/>
        </p:nvSpPr>
        <p:spPr>
          <a:xfrm>
            <a:off x="5138400" y="782425"/>
            <a:ext cx="3333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latin typeface="Roboto Mono Medium"/>
              <a:ea typeface="Roboto Mono Medium"/>
              <a:cs typeface="Roboto Mono Medium"/>
              <a:sym typeface="Roboto Mono Medium"/>
            </a:endParaRPr>
          </a:p>
        </p:txBody>
      </p:sp>
      <p:sp>
        <p:nvSpPr>
          <p:cNvPr id="327" name="Google Shape;327;p45"/>
          <p:cNvSpPr txBox="1"/>
          <p:nvPr/>
        </p:nvSpPr>
        <p:spPr>
          <a:xfrm>
            <a:off x="5138400" y="428125"/>
            <a:ext cx="2900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Add pictures of your initial CAD design here:</a:t>
            </a:r>
            <a:endParaRPr>
              <a:solidFill>
                <a:schemeClr val="accent5"/>
              </a:solidFill>
              <a:latin typeface="Poppins"/>
              <a:ea typeface="Poppins"/>
              <a:cs typeface="Poppins"/>
              <a:sym typeface="Poppins"/>
            </a:endParaRPr>
          </a:p>
          <a:p>
            <a:pPr marL="0" lvl="0" indent="0" algn="l" rtl="0">
              <a:spcBef>
                <a:spcPts val="0"/>
              </a:spcBef>
              <a:spcAft>
                <a:spcPts val="0"/>
              </a:spcAft>
              <a:buNone/>
            </a:pPr>
            <a:endParaRPr>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79"/>
        <p:cNvGrpSpPr/>
        <p:nvPr/>
      </p:nvGrpSpPr>
      <p:grpSpPr>
        <a:xfrm>
          <a:off x="0" y="0"/>
          <a:ext cx="0" cy="0"/>
          <a:chOff x="0" y="0"/>
          <a:chExt cx="0" cy="0"/>
        </a:xfrm>
      </p:grpSpPr>
      <p:sp>
        <p:nvSpPr>
          <p:cNvPr id="180" name="Google Shape;180;p28"/>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181" name="Google Shape;181;p28"/>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182" name="Google Shape;182;p28"/>
          <p:cNvSpPr txBox="1">
            <a:spLocks noGrp="1"/>
          </p:cNvSpPr>
          <p:nvPr>
            <p:ph type="title"/>
          </p:nvPr>
        </p:nvSpPr>
        <p:spPr>
          <a:xfrm>
            <a:off x="2673000" y="22984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600">
                <a:latin typeface="EB Garamond"/>
                <a:ea typeface="EB Garamond"/>
                <a:cs typeface="EB Garamond"/>
                <a:sym typeface="EB Garamond"/>
              </a:rPr>
              <a:t>Objective:</a:t>
            </a:r>
            <a:endParaRPr sz="4600">
              <a:latin typeface="EB Garamond"/>
              <a:ea typeface="EB Garamond"/>
              <a:cs typeface="EB Garamond"/>
              <a:sym typeface="EB Garamond"/>
            </a:endParaRPr>
          </a:p>
        </p:txBody>
      </p:sp>
      <p:sp>
        <p:nvSpPr>
          <p:cNvPr id="183" name="Google Shape;183;p28"/>
          <p:cNvSpPr txBox="1">
            <a:spLocks noGrp="1"/>
          </p:cNvSpPr>
          <p:nvPr>
            <p:ph type="subTitle" idx="1"/>
          </p:nvPr>
        </p:nvSpPr>
        <p:spPr>
          <a:xfrm>
            <a:off x="1716900" y="3054450"/>
            <a:ext cx="5710200" cy="1119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900">
                <a:latin typeface="Poppins"/>
                <a:ea typeface="Poppins"/>
                <a:cs typeface="Poppins"/>
                <a:sym typeface="Poppins"/>
              </a:rPr>
              <a:t>I will be able to define philanthropy and consider the 3 T’s as I generate ideas for my engineering “project with a purpose”.</a:t>
            </a:r>
            <a:endParaRPr sz="1900">
              <a:latin typeface="Poppins"/>
              <a:ea typeface="Poppins"/>
              <a:cs typeface="Poppins"/>
              <a:sym typeface="Poppins"/>
            </a:endParaRPr>
          </a:p>
          <a:p>
            <a:pPr marL="0" lvl="0" indent="0" algn="ctr" rtl="0">
              <a:lnSpc>
                <a:spcPct val="100000"/>
              </a:lnSpc>
              <a:spcBef>
                <a:spcPts val="0"/>
              </a:spcBef>
              <a:spcAft>
                <a:spcPts val="0"/>
              </a:spcAft>
              <a:buClr>
                <a:schemeClr val="dk1"/>
              </a:buClr>
              <a:buSzPts val="1100"/>
              <a:buFont typeface="Arial"/>
              <a:buNone/>
            </a:pPr>
            <a:endParaRPr/>
          </a:p>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6"/>
          <p:cNvSpPr txBox="1"/>
          <p:nvPr/>
        </p:nvSpPr>
        <p:spPr>
          <a:xfrm>
            <a:off x="589975" y="403275"/>
            <a:ext cx="3597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More CAD pictures (additional views)</a:t>
            </a:r>
            <a:endParaRPr>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7"/>
          <p:cNvSpPr txBox="1">
            <a:spLocks noGrp="1"/>
          </p:cNvSpPr>
          <p:nvPr>
            <p:ph type="title"/>
          </p:nvPr>
        </p:nvSpPr>
        <p:spPr>
          <a:xfrm>
            <a:off x="443550" y="375925"/>
            <a:ext cx="3333000" cy="13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CHECKPOINT:</a:t>
            </a:r>
            <a:endParaRPr sz="2700"/>
          </a:p>
        </p:txBody>
      </p:sp>
      <p:sp>
        <p:nvSpPr>
          <p:cNvPr id="338" name="Google Shape;338;p47"/>
          <p:cNvSpPr txBox="1"/>
          <p:nvPr/>
        </p:nvSpPr>
        <p:spPr>
          <a:xfrm>
            <a:off x="443550" y="948625"/>
            <a:ext cx="4066800" cy="566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100" b="1">
                <a:solidFill>
                  <a:schemeClr val="accent2"/>
                </a:solidFill>
                <a:latin typeface="EB Garamond"/>
                <a:ea typeface="EB Garamond"/>
                <a:cs typeface="EB Garamond"/>
                <a:sym typeface="EB Garamond"/>
              </a:rPr>
              <a:t>Client Feedback</a:t>
            </a:r>
            <a:endParaRPr sz="1300">
              <a:latin typeface="EB Garamond Medium"/>
              <a:ea typeface="EB Garamond Medium"/>
              <a:cs typeface="EB Garamond Medium"/>
              <a:sym typeface="EB Garamond Medium"/>
            </a:endParaRPr>
          </a:p>
        </p:txBody>
      </p:sp>
      <p:sp>
        <p:nvSpPr>
          <p:cNvPr id="339" name="Google Shape;339;p47"/>
          <p:cNvSpPr txBox="1"/>
          <p:nvPr/>
        </p:nvSpPr>
        <p:spPr>
          <a:xfrm>
            <a:off x="698400" y="1678525"/>
            <a:ext cx="33330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Poppins"/>
                <a:ea typeface="Poppins"/>
                <a:cs typeface="Poppins"/>
                <a:sym typeface="Poppins"/>
              </a:rPr>
              <a:t>Before you make your physical solution on the 3D printer or laser cutter, be sure to ask your client to look at your design and provide feedback.  Use the client feedback form provided by your teacher.</a:t>
            </a:r>
            <a:endParaRPr sz="1700">
              <a:latin typeface="Poppins"/>
              <a:ea typeface="Poppins"/>
              <a:cs typeface="Poppins"/>
              <a:sym typeface="Poppins"/>
            </a:endParaRPr>
          </a:p>
        </p:txBody>
      </p:sp>
      <p:sp>
        <p:nvSpPr>
          <p:cNvPr id="340" name="Google Shape;340;p47"/>
          <p:cNvSpPr txBox="1"/>
          <p:nvPr/>
        </p:nvSpPr>
        <p:spPr>
          <a:xfrm>
            <a:off x="5138400" y="782425"/>
            <a:ext cx="3333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latin typeface="Roboto Mono Medium"/>
              <a:ea typeface="Roboto Mono Medium"/>
              <a:cs typeface="Roboto Mono Medium"/>
              <a:sym typeface="Roboto Mono Medium"/>
            </a:endParaRPr>
          </a:p>
        </p:txBody>
      </p:sp>
      <p:sp>
        <p:nvSpPr>
          <p:cNvPr id="341" name="Google Shape;341;p47"/>
          <p:cNvSpPr txBox="1"/>
          <p:nvPr/>
        </p:nvSpPr>
        <p:spPr>
          <a:xfrm>
            <a:off x="5138400" y="428125"/>
            <a:ext cx="2900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What feedback did your client give you?</a:t>
            </a:r>
            <a:endParaRPr>
              <a:solidFill>
                <a:schemeClr val="accent5"/>
              </a:solidFill>
            </a:endParaRPr>
          </a:p>
        </p:txBody>
      </p:sp>
      <p:sp>
        <p:nvSpPr>
          <p:cNvPr id="342" name="Google Shape;342;p47"/>
          <p:cNvSpPr txBox="1"/>
          <p:nvPr/>
        </p:nvSpPr>
        <p:spPr>
          <a:xfrm>
            <a:off x="5138400" y="104717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8"/>
          <p:cNvSpPr txBox="1"/>
          <p:nvPr/>
        </p:nvSpPr>
        <p:spPr>
          <a:xfrm>
            <a:off x="718575" y="563525"/>
            <a:ext cx="3333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Did you make any changes to the design based on the client feedback? If so, please explain:</a:t>
            </a:r>
            <a:endParaRPr>
              <a:solidFill>
                <a:schemeClr val="accent5"/>
              </a:solidFill>
            </a:endParaRPr>
          </a:p>
        </p:txBody>
      </p:sp>
      <p:sp>
        <p:nvSpPr>
          <p:cNvPr id="348" name="Google Shape;348;p48"/>
          <p:cNvSpPr txBox="1"/>
          <p:nvPr/>
        </p:nvSpPr>
        <p:spPr>
          <a:xfrm>
            <a:off x="718575" y="149677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9"/>
          <p:cNvSpPr txBox="1">
            <a:spLocks noGrp="1"/>
          </p:cNvSpPr>
          <p:nvPr>
            <p:ph type="title"/>
          </p:nvPr>
        </p:nvSpPr>
        <p:spPr>
          <a:xfrm>
            <a:off x="443550" y="375925"/>
            <a:ext cx="3333000" cy="13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Step 7: MAKE</a:t>
            </a:r>
            <a:endParaRPr sz="2700"/>
          </a:p>
        </p:txBody>
      </p:sp>
      <p:sp>
        <p:nvSpPr>
          <p:cNvPr id="354" name="Google Shape;354;p49"/>
          <p:cNvSpPr txBox="1"/>
          <p:nvPr/>
        </p:nvSpPr>
        <p:spPr>
          <a:xfrm>
            <a:off x="443550" y="948625"/>
            <a:ext cx="4066800" cy="566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100" b="1">
                <a:solidFill>
                  <a:schemeClr val="accent2"/>
                </a:solidFill>
                <a:latin typeface="EB Garamond"/>
                <a:ea typeface="EB Garamond"/>
                <a:cs typeface="EB Garamond"/>
                <a:sym typeface="EB Garamond"/>
              </a:rPr>
              <a:t>Build a Prototype</a:t>
            </a:r>
            <a:endParaRPr sz="1300">
              <a:latin typeface="EB Garamond Medium"/>
              <a:ea typeface="EB Garamond Medium"/>
              <a:cs typeface="EB Garamond Medium"/>
              <a:sym typeface="EB Garamond Medium"/>
            </a:endParaRPr>
          </a:p>
        </p:txBody>
      </p:sp>
      <p:sp>
        <p:nvSpPr>
          <p:cNvPr id="355" name="Google Shape;355;p49"/>
          <p:cNvSpPr txBox="1"/>
          <p:nvPr/>
        </p:nvSpPr>
        <p:spPr>
          <a:xfrm>
            <a:off x="698400" y="1678525"/>
            <a:ext cx="3333000" cy="306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Poppins"/>
                <a:ea typeface="Poppins"/>
                <a:cs typeface="Poppins"/>
                <a:sym typeface="Poppins"/>
              </a:rPr>
              <a:t>A prototype is an operating version of a solution. Your first prototype may be created by hand or it may be 3D printed or laser cut.</a:t>
            </a: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a:p>
            <a:pPr marL="0" lvl="0" indent="0" algn="l" rtl="0">
              <a:spcBef>
                <a:spcPts val="0"/>
              </a:spcBef>
              <a:spcAft>
                <a:spcPts val="0"/>
              </a:spcAft>
              <a:buNone/>
            </a:pPr>
            <a:r>
              <a:rPr lang="en" sz="1700">
                <a:latin typeface="Poppins"/>
                <a:ea typeface="Poppins"/>
                <a:cs typeface="Poppins"/>
                <a:sym typeface="Poppins"/>
              </a:rPr>
              <a:t>Prototypes are used for testing the features of your design.</a:t>
            </a: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p:txBody>
      </p:sp>
      <p:sp>
        <p:nvSpPr>
          <p:cNvPr id="356" name="Google Shape;356;p49"/>
          <p:cNvSpPr txBox="1"/>
          <p:nvPr/>
        </p:nvSpPr>
        <p:spPr>
          <a:xfrm>
            <a:off x="5138400" y="782425"/>
            <a:ext cx="3333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latin typeface="Roboto Mono Medium"/>
              <a:ea typeface="Roboto Mono Medium"/>
              <a:cs typeface="Roboto Mono Medium"/>
              <a:sym typeface="Roboto Mono Medium"/>
            </a:endParaRPr>
          </a:p>
        </p:txBody>
      </p:sp>
      <p:sp>
        <p:nvSpPr>
          <p:cNvPr id="357" name="Google Shape;357;p49"/>
          <p:cNvSpPr txBox="1"/>
          <p:nvPr/>
        </p:nvSpPr>
        <p:spPr>
          <a:xfrm>
            <a:off x="5138400" y="428125"/>
            <a:ext cx="2900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Add a picture of your first prototype here:</a:t>
            </a:r>
            <a:endParaRPr>
              <a:solidFill>
                <a:schemeClr val="accent5"/>
              </a:solidFill>
              <a:latin typeface="Poppins"/>
              <a:ea typeface="Poppins"/>
              <a:cs typeface="Poppins"/>
              <a:sym typeface="Poppins"/>
            </a:endParaRPr>
          </a:p>
          <a:p>
            <a:pPr marL="0" lvl="0" indent="0" algn="l" rtl="0">
              <a:spcBef>
                <a:spcPts val="0"/>
              </a:spcBef>
              <a:spcAft>
                <a:spcPts val="0"/>
              </a:spcAft>
              <a:buNone/>
            </a:pPr>
            <a:endParaRPr>
              <a:solidFill>
                <a:schemeClr val="accent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title"/>
          </p:nvPr>
        </p:nvSpPr>
        <p:spPr>
          <a:xfrm>
            <a:off x="443550" y="375925"/>
            <a:ext cx="3333000" cy="13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Step 8: TEST</a:t>
            </a:r>
            <a:endParaRPr sz="2700"/>
          </a:p>
        </p:txBody>
      </p:sp>
      <p:sp>
        <p:nvSpPr>
          <p:cNvPr id="363" name="Google Shape;363;p50"/>
          <p:cNvSpPr txBox="1"/>
          <p:nvPr/>
        </p:nvSpPr>
        <p:spPr>
          <a:xfrm>
            <a:off x="443550" y="948625"/>
            <a:ext cx="4066800" cy="566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100" b="1">
                <a:solidFill>
                  <a:schemeClr val="accent2"/>
                </a:solidFill>
                <a:latin typeface="EB Garamond"/>
                <a:ea typeface="EB Garamond"/>
                <a:cs typeface="EB Garamond"/>
                <a:sym typeface="EB Garamond"/>
              </a:rPr>
              <a:t>Evaluate the Design</a:t>
            </a:r>
            <a:endParaRPr sz="1300">
              <a:latin typeface="EB Garamond Medium"/>
              <a:ea typeface="EB Garamond Medium"/>
              <a:cs typeface="EB Garamond Medium"/>
              <a:sym typeface="EB Garamond Medium"/>
            </a:endParaRPr>
          </a:p>
        </p:txBody>
      </p:sp>
      <p:sp>
        <p:nvSpPr>
          <p:cNvPr id="364" name="Google Shape;364;p50"/>
          <p:cNvSpPr txBox="1"/>
          <p:nvPr/>
        </p:nvSpPr>
        <p:spPr>
          <a:xfrm>
            <a:off x="698400" y="1678525"/>
            <a:ext cx="33330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Poppins"/>
                <a:ea typeface="Poppins"/>
                <a:cs typeface="Poppins"/>
                <a:sym typeface="Poppins"/>
              </a:rPr>
              <a:t>After the prototype is built, it is tested. Most likely, problems will be discovered and the design may need to be adjusted.</a:t>
            </a: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a:p>
            <a:pPr marL="0" lvl="0" indent="0" algn="l" rtl="0">
              <a:spcBef>
                <a:spcPts val="0"/>
              </a:spcBef>
              <a:spcAft>
                <a:spcPts val="0"/>
              </a:spcAft>
              <a:buNone/>
            </a:pPr>
            <a:r>
              <a:rPr lang="en" sz="1700">
                <a:latin typeface="Poppins"/>
                <a:ea typeface="Poppins"/>
                <a:cs typeface="Poppins"/>
                <a:sym typeface="Poppins"/>
              </a:rPr>
              <a:t>This could happen several times before the final product is completed. </a:t>
            </a: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p:txBody>
      </p:sp>
      <p:sp>
        <p:nvSpPr>
          <p:cNvPr id="365" name="Google Shape;365;p50"/>
          <p:cNvSpPr txBox="1"/>
          <p:nvPr/>
        </p:nvSpPr>
        <p:spPr>
          <a:xfrm>
            <a:off x="5138400" y="782425"/>
            <a:ext cx="3333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latin typeface="Roboto Mono Medium"/>
              <a:ea typeface="Roboto Mono Medium"/>
              <a:cs typeface="Roboto Mono Medium"/>
              <a:sym typeface="Roboto Mono Medium"/>
            </a:endParaRPr>
          </a:p>
        </p:txBody>
      </p:sp>
      <p:sp>
        <p:nvSpPr>
          <p:cNvPr id="366" name="Google Shape;366;p50"/>
          <p:cNvSpPr txBox="1"/>
          <p:nvPr/>
        </p:nvSpPr>
        <p:spPr>
          <a:xfrm>
            <a:off x="5138400" y="428125"/>
            <a:ext cx="3428700" cy="358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chemeClr val="accent5"/>
                </a:solidFill>
                <a:latin typeface="Poppins"/>
                <a:ea typeface="Poppins"/>
                <a:cs typeface="Poppins"/>
                <a:sym typeface="Poppins"/>
              </a:rPr>
              <a:t>Typical testing for 3D prints include answering questions such as: Is it the right size? Is it strong enough? Do interlocking parts fit together correctly? Do moving parts operate smoothly?</a:t>
            </a:r>
            <a:endParaRPr sz="1700">
              <a:solidFill>
                <a:schemeClr val="accent5"/>
              </a:solidFill>
              <a:latin typeface="Poppins"/>
              <a:ea typeface="Poppins"/>
              <a:cs typeface="Poppins"/>
              <a:sym typeface="Poppins"/>
            </a:endParaRPr>
          </a:p>
          <a:p>
            <a:pPr marL="0" lvl="0" indent="0" algn="ctr" rtl="0">
              <a:spcBef>
                <a:spcPts val="0"/>
              </a:spcBef>
              <a:spcAft>
                <a:spcPts val="0"/>
              </a:spcAft>
              <a:buNone/>
            </a:pPr>
            <a:endParaRPr sz="1700">
              <a:solidFill>
                <a:schemeClr val="accent5"/>
              </a:solidFill>
              <a:latin typeface="Poppins"/>
              <a:ea typeface="Poppins"/>
              <a:cs typeface="Poppins"/>
              <a:sym typeface="Poppins"/>
            </a:endParaRPr>
          </a:p>
          <a:p>
            <a:pPr marL="0" lvl="0" indent="0" algn="ctr" rtl="0">
              <a:spcBef>
                <a:spcPts val="0"/>
              </a:spcBef>
              <a:spcAft>
                <a:spcPts val="0"/>
              </a:spcAft>
              <a:buNone/>
            </a:pPr>
            <a:r>
              <a:rPr lang="en" sz="1700">
                <a:solidFill>
                  <a:schemeClr val="accent5"/>
                </a:solidFill>
                <a:latin typeface="Poppins"/>
                <a:ea typeface="Poppins"/>
                <a:cs typeface="Poppins"/>
                <a:sym typeface="Poppins"/>
              </a:rPr>
              <a:t>You should evaluate your own design and also ask your client for feedback on the design.</a:t>
            </a:r>
            <a:endParaRPr sz="1700">
              <a:solidFill>
                <a:schemeClr val="accent5"/>
              </a:solidFill>
              <a:latin typeface="Poppins"/>
              <a:ea typeface="Poppins"/>
              <a:cs typeface="Poppins"/>
              <a:sym typeface="Poppins"/>
            </a:endParaRPr>
          </a:p>
          <a:p>
            <a:pPr marL="0" lvl="0" indent="0" algn="l" rtl="0">
              <a:spcBef>
                <a:spcPts val="0"/>
              </a:spcBef>
              <a:spcAft>
                <a:spcPts val="0"/>
              </a:spcAft>
              <a:buNone/>
            </a:pPr>
            <a:endParaRPr sz="1700">
              <a:solidFill>
                <a:schemeClr val="accent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1"/>
          <p:cNvSpPr txBox="1"/>
          <p:nvPr/>
        </p:nvSpPr>
        <p:spPr>
          <a:xfrm>
            <a:off x="728925" y="123457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sp>
        <p:nvSpPr>
          <p:cNvPr id="372" name="Google Shape;372;p51"/>
          <p:cNvSpPr txBox="1"/>
          <p:nvPr/>
        </p:nvSpPr>
        <p:spPr>
          <a:xfrm>
            <a:off x="5187775" y="1515375"/>
            <a:ext cx="2900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rPr>
              <a:t>What feedback did your client give you about your design? How can you improve the design?</a:t>
            </a:r>
            <a:endParaRPr>
              <a:solidFill>
                <a:schemeClr val="accent5"/>
              </a:solidFill>
            </a:endParaRPr>
          </a:p>
        </p:txBody>
      </p:sp>
      <p:sp>
        <p:nvSpPr>
          <p:cNvPr id="373" name="Google Shape;373;p51"/>
          <p:cNvSpPr txBox="1"/>
          <p:nvPr/>
        </p:nvSpPr>
        <p:spPr>
          <a:xfrm>
            <a:off x="5256625" y="241207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sp>
        <p:nvSpPr>
          <p:cNvPr id="374" name="Google Shape;374;p51"/>
          <p:cNvSpPr txBox="1"/>
          <p:nvPr/>
        </p:nvSpPr>
        <p:spPr>
          <a:xfrm>
            <a:off x="728925" y="403275"/>
            <a:ext cx="2900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What did you test? How well did your first prototype meet the requirements?</a:t>
            </a:r>
            <a:endParaRPr>
              <a:solidFill>
                <a:schemeClr val="accent5"/>
              </a:solidFill>
              <a:latin typeface="Poppins"/>
              <a:ea typeface="Poppins"/>
              <a:cs typeface="Poppins"/>
              <a:sym typeface="Poppins"/>
            </a:endParaRPr>
          </a:p>
          <a:p>
            <a:pPr marL="0" lvl="0" indent="0" algn="l" rtl="0">
              <a:spcBef>
                <a:spcPts val="0"/>
              </a:spcBef>
              <a:spcAft>
                <a:spcPts val="0"/>
              </a:spcAft>
              <a:buNone/>
            </a:pPr>
            <a:endParaRPr>
              <a:solidFill>
                <a:schemeClr val="accent5"/>
              </a:solidFill>
            </a:endParaRPr>
          </a:p>
        </p:txBody>
      </p:sp>
      <p:sp>
        <p:nvSpPr>
          <p:cNvPr id="375" name="Google Shape;375;p51"/>
          <p:cNvSpPr txBox="1"/>
          <p:nvPr/>
        </p:nvSpPr>
        <p:spPr>
          <a:xfrm>
            <a:off x="5087875" y="501975"/>
            <a:ext cx="3000000" cy="9480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100" b="1">
                <a:solidFill>
                  <a:schemeClr val="accent2"/>
                </a:solidFill>
                <a:latin typeface="EB Garamond"/>
                <a:ea typeface="EB Garamond"/>
                <a:cs typeface="EB Garamond"/>
                <a:sym typeface="EB Garamond"/>
              </a:rPr>
              <a:t>CHECKPOINT:</a:t>
            </a:r>
            <a:endParaRPr sz="3100" b="1">
              <a:solidFill>
                <a:schemeClr val="accent2"/>
              </a:solidFill>
              <a:latin typeface="EB Garamond"/>
              <a:ea typeface="EB Garamond"/>
              <a:cs typeface="EB Garamond"/>
              <a:sym typeface="EB Garamond"/>
            </a:endParaRPr>
          </a:p>
          <a:p>
            <a:pPr marL="0" lvl="0" indent="0" algn="l" rtl="0">
              <a:lnSpc>
                <a:spcPct val="80000"/>
              </a:lnSpc>
              <a:spcBef>
                <a:spcPts val="0"/>
              </a:spcBef>
              <a:spcAft>
                <a:spcPts val="0"/>
              </a:spcAft>
              <a:buNone/>
            </a:pPr>
            <a:r>
              <a:rPr lang="en" sz="3100" b="1">
                <a:solidFill>
                  <a:schemeClr val="accent2"/>
                </a:solidFill>
                <a:latin typeface="EB Garamond"/>
                <a:ea typeface="EB Garamond"/>
                <a:cs typeface="EB Garamond"/>
                <a:sym typeface="EB Garamond"/>
              </a:rPr>
              <a:t>Client Feedback</a:t>
            </a:r>
            <a:endParaRPr sz="3100" b="1">
              <a:solidFill>
                <a:schemeClr val="accent2"/>
              </a:solidFill>
              <a:latin typeface="EB Garamond"/>
              <a:ea typeface="EB Garamond"/>
              <a:cs typeface="EB Garamond"/>
              <a:sym typeface="EB 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2"/>
          <p:cNvSpPr txBox="1">
            <a:spLocks noGrp="1"/>
          </p:cNvSpPr>
          <p:nvPr>
            <p:ph type="title"/>
          </p:nvPr>
        </p:nvSpPr>
        <p:spPr>
          <a:xfrm>
            <a:off x="443550" y="375925"/>
            <a:ext cx="3579810" cy="10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Step 8: IMPROVE </a:t>
            </a:r>
            <a:endParaRPr/>
          </a:p>
        </p:txBody>
      </p:sp>
      <p:sp>
        <p:nvSpPr>
          <p:cNvPr id="381" name="Google Shape;381;p52"/>
          <p:cNvSpPr txBox="1"/>
          <p:nvPr/>
        </p:nvSpPr>
        <p:spPr>
          <a:xfrm>
            <a:off x="416880" y="960610"/>
            <a:ext cx="4066800" cy="5418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900" b="1">
                <a:solidFill>
                  <a:schemeClr val="accent2"/>
                </a:solidFill>
                <a:latin typeface="EB Garamond"/>
                <a:ea typeface="EB Garamond"/>
                <a:cs typeface="EB Garamond"/>
                <a:sym typeface="EB Garamond"/>
              </a:rPr>
              <a:t>Make Needed Changes</a:t>
            </a:r>
            <a:endParaRPr sz="1100">
              <a:latin typeface="EB Garamond Medium"/>
              <a:ea typeface="EB Garamond Medium"/>
              <a:cs typeface="EB Garamond Medium"/>
              <a:sym typeface="EB Garamond Medium"/>
            </a:endParaRPr>
          </a:p>
        </p:txBody>
      </p:sp>
      <p:sp>
        <p:nvSpPr>
          <p:cNvPr id="382" name="Google Shape;382;p52"/>
          <p:cNvSpPr txBox="1"/>
          <p:nvPr/>
        </p:nvSpPr>
        <p:spPr>
          <a:xfrm>
            <a:off x="717030" y="1470625"/>
            <a:ext cx="33330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Poppins"/>
                <a:ea typeface="Poppins"/>
                <a:cs typeface="Poppins"/>
                <a:sym typeface="Poppins"/>
              </a:rPr>
              <a:t>The design process almost always requires several </a:t>
            </a:r>
            <a:r>
              <a:rPr lang="en" sz="1900" b="1">
                <a:solidFill>
                  <a:schemeClr val="accent2"/>
                </a:solidFill>
                <a:latin typeface="Poppins"/>
                <a:ea typeface="Poppins"/>
                <a:cs typeface="Poppins"/>
                <a:sym typeface="Poppins"/>
              </a:rPr>
              <a:t>iterations</a:t>
            </a:r>
            <a:r>
              <a:rPr lang="en" sz="1900">
                <a:latin typeface="Poppins"/>
                <a:ea typeface="Poppins"/>
                <a:cs typeface="Poppins"/>
                <a:sym typeface="Poppins"/>
              </a:rPr>
              <a:t>, or repeated steps. </a:t>
            </a:r>
            <a:endParaRPr sz="1900">
              <a:latin typeface="Poppins"/>
              <a:ea typeface="Poppins"/>
              <a:cs typeface="Poppins"/>
              <a:sym typeface="Poppins"/>
            </a:endParaRPr>
          </a:p>
        </p:txBody>
      </p:sp>
      <p:sp>
        <p:nvSpPr>
          <p:cNvPr id="383" name="Google Shape;383;p52"/>
          <p:cNvSpPr txBox="1"/>
          <p:nvPr/>
        </p:nvSpPr>
        <p:spPr>
          <a:xfrm>
            <a:off x="5260000" y="578400"/>
            <a:ext cx="3000000" cy="340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Poppins"/>
                <a:ea typeface="Poppins"/>
                <a:cs typeface="Poppins"/>
                <a:sym typeface="Poppins"/>
              </a:rPr>
              <a:t>After the prototype is built, it is tested. Most likely, problems will be discovered and the design may need to be adjusted.</a:t>
            </a:r>
            <a:endParaRPr sz="1900">
              <a:latin typeface="Poppins"/>
              <a:ea typeface="Poppins"/>
              <a:cs typeface="Poppins"/>
              <a:sym typeface="Poppins"/>
            </a:endParaRPr>
          </a:p>
          <a:p>
            <a:pPr marL="0" lvl="0" indent="0" algn="l" rtl="0">
              <a:spcBef>
                <a:spcPts val="0"/>
              </a:spcBef>
              <a:spcAft>
                <a:spcPts val="0"/>
              </a:spcAft>
              <a:buNone/>
            </a:pPr>
            <a:br>
              <a:rPr lang="en" sz="1900">
                <a:latin typeface="Poppins"/>
                <a:ea typeface="Poppins"/>
                <a:cs typeface="Poppins"/>
                <a:sym typeface="Poppins"/>
              </a:rPr>
            </a:br>
            <a:r>
              <a:rPr lang="en" sz="1900">
                <a:latin typeface="Poppins"/>
                <a:ea typeface="Poppins"/>
                <a:cs typeface="Poppins"/>
                <a:sym typeface="Poppins"/>
              </a:rPr>
              <a:t>This could happen several times before the final product is completed. </a:t>
            </a:r>
            <a:endParaRPr sz="1900">
              <a:latin typeface="Poppins"/>
              <a:ea typeface="Poppins"/>
              <a:cs typeface="Poppins"/>
              <a:sym typeface="Poppins"/>
            </a:endParaRPr>
          </a:p>
        </p:txBody>
      </p:sp>
      <p:pic>
        <p:nvPicPr>
          <p:cNvPr id="384" name="Google Shape;384;p52"/>
          <p:cNvPicPr preferRelativeResize="0"/>
          <p:nvPr/>
        </p:nvPicPr>
        <p:blipFill rotWithShape="1">
          <a:blip r:embed="rId3">
            <a:alphaModFix/>
          </a:blip>
          <a:srcRect t="16970" r="8892" b="21025"/>
          <a:stretch/>
        </p:blipFill>
        <p:spPr>
          <a:xfrm>
            <a:off x="7519625" y="4013874"/>
            <a:ext cx="1744308" cy="6939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3"/>
          <p:cNvSpPr txBox="1"/>
          <p:nvPr/>
        </p:nvSpPr>
        <p:spPr>
          <a:xfrm>
            <a:off x="728925" y="123457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sp>
        <p:nvSpPr>
          <p:cNvPr id="390" name="Google Shape;390;p53"/>
          <p:cNvSpPr txBox="1"/>
          <p:nvPr/>
        </p:nvSpPr>
        <p:spPr>
          <a:xfrm>
            <a:off x="5126875" y="403275"/>
            <a:ext cx="290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rPr>
              <a:t>Show a picture of your new and improved design idea.</a:t>
            </a:r>
            <a:endParaRPr>
              <a:solidFill>
                <a:schemeClr val="accent5"/>
              </a:solidFill>
            </a:endParaRPr>
          </a:p>
        </p:txBody>
      </p:sp>
      <p:sp>
        <p:nvSpPr>
          <p:cNvPr id="391" name="Google Shape;391;p53"/>
          <p:cNvSpPr txBox="1"/>
          <p:nvPr/>
        </p:nvSpPr>
        <p:spPr>
          <a:xfrm>
            <a:off x="728925" y="403275"/>
            <a:ext cx="2900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What do you plan to improve on your next design iteration (repeated step)?</a:t>
            </a:r>
            <a:endParaRPr>
              <a:solidFill>
                <a:schemeClr val="accent5"/>
              </a:solidFill>
              <a:latin typeface="Poppins"/>
              <a:ea typeface="Poppins"/>
              <a:cs typeface="Poppins"/>
              <a:sym typeface="Poppins"/>
            </a:endParaRPr>
          </a:p>
          <a:p>
            <a:pPr marL="0" lvl="0" indent="0" algn="l" rtl="0">
              <a:spcBef>
                <a:spcPts val="0"/>
              </a:spcBef>
              <a:spcAft>
                <a:spcPts val="0"/>
              </a:spcAft>
              <a:buNone/>
            </a:pPr>
            <a:endParaRPr>
              <a:solidFill>
                <a:schemeClr val="accent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4"/>
          <p:cNvSpPr txBox="1"/>
          <p:nvPr/>
        </p:nvSpPr>
        <p:spPr>
          <a:xfrm>
            <a:off x="1437525" y="478050"/>
            <a:ext cx="6464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rPr>
              <a:t>Use these pages to document your design iterations and improvements. Show pictures of each new design. Tell your story and explain what you are improving each time you make a change. Follow the engineering design process and describe your steps. You can make extra copies (Slide&gt;Duplicate Slide) if you need more pages. </a:t>
            </a:r>
            <a:endParaRPr>
              <a:solidFill>
                <a:schemeClr val="accent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87"/>
        <p:cNvGrpSpPr/>
        <p:nvPr/>
      </p:nvGrpSpPr>
      <p:grpSpPr>
        <a:xfrm>
          <a:off x="0" y="0"/>
          <a:ext cx="0" cy="0"/>
          <a:chOff x="0" y="0"/>
          <a:chExt cx="0" cy="0"/>
        </a:xfrm>
      </p:grpSpPr>
      <p:sp>
        <p:nvSpPr>
          <p:cNvPr id="188" name="Google Shape;188;p29"/>
          <p:cNvSpPr txBox="1"/>
          <p:nvPr/>
        </p:nvSpPr>
        <p:spPr>
          <a:xfrm>
            <a:off x="889725" y="481900"/>
            <a:ext cx="30000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b="1">
                <a:solidFill>
                  <a:schemeClr val="accent2"/>
                </a:solidFill>
                <a:latin typeface="EB Garamond"/>
                <a:ea typeface="EB Garamond"/>
                <a:cs typeface="EB Garamond"/>
                <a:sym typeface="EB Garamond"/>
              </a:rPr>
              <a:t>What is philanthropy?</a:t>
            </a:r>
            <a:endParaRPr>
              <a:latin typeface="EB Garamond"/>
              <a:ea typeface="EB Garamond"/>
              <a:cs typeface="EB Garamond"/>
              <a:sym typeface="EB Garamond"/>
            </a:endParaRPr>
          </a:p>
        </p:txBody>
      </p:sp>
      <p:sp>
        <p:nvSpPr>
          <p:cNvPr id="189" name="Google Shape;189;p29"/>
          <p:cNvSpPr txBox="1"/>
          <p:nvPr/>
        </p:nvSpPr>
        <p:spPr>
          <a:xfrm>
            <a:off x="639450" y="1890600"/>
            <a:ext cx="3558600" cy="248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t>Love of humankind</a:t>
            </a:r>
            <a:endParaRPr sz="1700"/>
          </a:p>
          <a:p>
            <a:pPr marL="0" lvl="0" indent="0" algn="l" rtl="0">
              <a:lnSpc>
                <a:spcPct val="115000"/>
              </a:lnSpc>
              <a:spcBef>
                <a:spcPts val="0"/>
              </a:spcBef>
              <a:spcAft>
                <a:spcPts val="0"/>
              </a:spcAft>
              <a:buNone/>
            </a:pPr>
            <a:endParaRPr sz="1700"/>
          </a:p>
          <a:p>
            <a:pPr marL="0" lvl="0" indent="0" algn="l" rtl="0">
              <a:lnSpc>
                <a:spcPct val="115000"/>
              </a:lnSpc>
              <a:spcBef>
                <a:spcPts val="0"/>
              </a:spcBef>
              <a:spcAft>
                <a:spcPts val="0"/>
              </a:spcAft>
              <a:buNone/>
            </a:pPr>
            <a:r>
              <a:rPr lang="en" sz="1700"/>
              <a:t>“Philos” from Greek meaning love</a:t>
            </a:r>
            <a:endParaRPr sz="1700"/>
          </a:p>
          <a:p>
            <a:pPr marL="0" lvl="0" indent="0" algn="l" rtl="0">
              <a:lnSpc>
                <a:spcPct val="115000"/>
              </a:lnSpc>
              <a:spcBef>
                <a:spcPts val="0"/>
              </a:spcBef>
              <a:spcAft>
                <a:spcPts val="0"/>
              </a:spcAft>
              <a:buNone/>
            </a:pPr>
            <a:r>
              <a:rPr lang="en" sz="1700"/>
              <a:t>“Anthropos” from Greek meaning humankind</a:t>
            </a:r>
            <a:endParaRPr sz="1700"/>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endParaRPr sz="2400"/>
          </a:p>
        </p:txBody>
      </p:sp>
      <p:sp>
        <p:nvSpPr>
          <p:cNvPr id="190" name="Google Shape;190;p29"/>
          <p:cNvSpPr txBox="1"/>
          <p:nvPr/>
        </p:nvSpPr>
        <p:spPr>
          <a:xfrm>
            <a:off x="5347400" y="648725"/>
            <a:ext cx="3000000" cy="332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t>The practice of giving treasure, time, and/or talents to help make life better for other people (3T’s)</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 sz="1800"/>
              <a:t>3T’s:</a:t>
            </a:r>
            <a:endParaRPr sz="1800"/>
          </a:p>
          <a:p>
            <a:pPr marL="457200" lvl="0" indent="-342900" algn="l" rtl="0">
              <a:lnSpc>
                <a:spcPct val="115000"/>
              </a:lnSpc>
              <a:spcBef>
                <a:spcPts val="0"/>
              </a:spcBef>
              <a:spcAft>
                <a:spcPts val="0"/>
              </a:spcAft>
              <a:buSzPts val="1800"/>
              <a:buChar char="●"/>
            </a:pPr>
            <a:r>
              <a:rPr lang="en" sz="1800"/>
              <a:t>Time</a:t>
            </a:r>
            <a:endParaRPr sz="1800"/>
          </a:p>
          <a:p>
            <a:pPr marL="457200" lvl="0" indent="-342900" algn="l" rtl="0">
              <a:lnSpc>
                <a:spcPct val="115000"/>
              </a:lnSpc>
              <a:spcBef>
                <a:spcPts val="0"/>
              </a:spcBef>
              <a:spcAft>
                <a:spcPts val="0"/>
              </a:spcAft>
              <a:buSzPts val="1800"/>
              <a:buChar char="●"/>
            </a:pPr>
            <a:r>
              <a:rPr lang="en" sz="1800"/>
              <a:t>Talent</a:t>
            </a:r>
            <a:endParaRPr sz="1800"/>
          </a:p>
          <a:p>
            <a:pPr marL="457200" lvl="0" indent="-342900" algn="l" rtl="0">
              <a:lnSpc>
                <a:spcPct val="115000"/>
              </a:lnSpc>
              <a:spcBef>
                <a:spcPts val="0"/>
              </a:spcBef>
              <a:spcAft>
                <a:spcPts val="0"/>
              </a:spcAft>
              <a:buSzPts val="1800"/>
              <a:buChar char="●"/>
            </a:pPr>
            <a:r>
              <a:rPr lang="en" sz="1800"/>
              <a:t>Treasure</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8"/>
          <p:cNvSpPr txBox="1">
            <a:spLocks noGrp="1"/>
          </p:cNvSpPr>
          <p:nvPr>
            <p:ph type="title"/>
          </p:nvPr>
        </p:nvSpPr>
        <p:spPr>
          <a:xfrm>
            <a:off x="443550" y="375925"/>
            <a:ext cx="3333000" cy="130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CHECKPOINT:</a:t>
            </a:r>
            <a:endParaRPr sz="2700"/>
          </a:p>
        </p:txBody>
      </p:sp>
      <p:sp>
        <p:nvSpPr>
          <p:cNvPr id="414" name="Google Shape;414;p58"/>
          <p:cNvSpPr txBox="1"/>
          <p:nvPr/>
        </p:nvSpPr>
        <p:spPr>
          <a:xfrm>
            <a:off x="443550" y="948625"/>
            <a:ext cx="4066800" cy="9480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100" b="1">
                <a:solidFill>
                  <a:schemeClr val="accent2"/>
                </a:solidFill>
                <a:latin typeface="EB Garamond"/>
                <a:ea typeface="EB Garamond"/>
                <a:cs typeface="EB Garamond"/>
                <a:sym typeface="EB Garamond"/>
              </a:rPr>
              <a:t>Client Feedback and Solution Delivery</a:t>
            </a:r>
            <a:endParaRPr sz="1300">
              <a:latin typeface="EB Garamond Medium"/>
              <a:ea typeface="EB Garamond Medium"/>
              <a:cs typeface="EB Garamond Medium"/>
              <a:sym typeface="EB Garamond Medium"/>
            </a:endParaRPr>
          </a:p>
        </p:txBody>
      </p:sp>
      <p:sp>
        <p:nvSpPr>
          <p:cNvPr id="415" name="Google Shape;415;p58"/>
          <p:cNvSpPr txBox="1"/>
          <p:nvPr/>
        </p:nvSpPr>
        <p:spPr>
          <a:xfrm>
            <a:off x="652050" y="1965800"/>
            <a:ext cx="33330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Poppins"/>
                <a:ea typeface="Poppins"/>
                <a:cs typeface="Poppins"/>
                <a:sym typeface="Poppins"/>
              </a:rPr>
              <a:t>Show your final solution to the client and ask for final feedback. Use the client feedback form provided by your teacher.</a:t>
            </a:r>
            <a:endParaRPr sz="1700">
              <a:latin typeface="Poppins"/>
              <a:ea typeface="Poppins"/>
              <a:cs typeface="Poppins"/>
              <a:sym typeface="Poppins"/>
            </a:endParaRPr>
          </a:p>
          <a:p>
            <a:pPr marL="0" lvl="0" indent="0" algn="l" rtl="0">
              <a:spcBef>
                <a:spcPts val="0"/>
              </a:spcBef>
              <a:spcAft>
                <a:spcPts val="0"/>
              </a:spcAft>
              <a:buNone/>
            </a:pPr>
            <a:endParaRPr sz="1700">
              <a:latin typeface="Poppins"/>
              <a:ea typeface="Poppins"/>
              <a:cs typeface="Poppins"/>
              <a:sym typeface="Poppins"/>
            </a:endParaRPr>
          </a:p>
        </p:txBody>
      </p:sp>
      <p:sp>
        <p:nvSpPr>
          <p:cNvPr id="416" name="Google Shape;416;p58"/>
          <p:cNvSpPr txBox="1"/>
          <p:nvPr/>
        </p:nvSpPr>
        <p:spPr>
          <a:xfrm>
            <a:off x="5138400" y="782425"/>
            <a:ext cx="3333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latin typeface="Roboto Mono Medium"/>
              <a:ea typeface="Roboto Mono Medium"/>
              <a:cs typeface="Roboto Mono Medium"/>
              <a:sym typeface="Roboto Mono Medium"/>
            </a:endParaRPr>
          </a:p>
        </p:txBody>
      </p:sp>
      <p:sp>
        <p:nvSpPr>
          <p:cNvPr id="417" name="Google Shape;417;p58"/>
          <p:cNvSpPr txBox="1"/>
          <p:nvPr/>
        </p:nvSpPr>
        <p:spPr>
          <a:xfrm>
            <a:off x="5138400" y="428125"/>
            <a:ext cx="2900100" cy="169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5"/>
                </a:solidFill>
                <a:latin typeface="Poppins"/>
                <a:ea typeface="Poppins"/>
                <a:cs typeface="Poppins"/>
                <a:sym typeface="Poppins"/>
              </a:rPr>
              <a:t>Deliver your final solution to the end user. Show how your design is solving a problem for the end user. Include a quote from the end user and a picture showing the solution in action.</a:t>
            </a:r>
            <a:endParaRPr>
              <a:solidFill>
                <a:schemeClr val="accent5"/>
              </a:solidFill>
            </a:endParaRPr>
          </a:p>
        </p:txBody>
      </p:sp>
      <p:sp>
        <p:nvSpPr>
          <p:cNvPr id="418" name="Google Shape;418;p58"/>
          <p:cNvSpPr txBox="1"/>
          <p:nvPr/>
        </p:nvSpPr>
        <p:spPr>
          <a:xfrm>
            <a:off x="5194000" y="220082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Type here.</a:t>
            </a:r>
            <a:endParaRPr sz="1200" i="1">
              <a:latin typeface="Roboto Mono Medium"/>
              <a:ea typeface="Roboto Mono Medium"/>
              <a:cs typeface="Roboto Mono Medium"/>
              <a:sym typeface="Roboto Mono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9"/>
          <p:cNvSpPr txBox="1">
            <a:spLocks noGrp="1"/>
          </p:cNvSpPr>
          <p:nvPr>
            <p:ph type="title"/>
          </p:nvPr>
        </p:nvSpPr>
        <p:spPr>
          <a:xfrm>
            <a:off x="443550" y="375925"/>
            <a:ext cx="3333000" cy="10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Step 9: SHARE </a:t>
            </a:r>
            <a:endParaRPr/>
          </a:p>
        </p:txBody>
      </p:sp>
      <p:sp>
        <p:nvSpPr>
          <p:cNvPr id="424" name="Google Shape;424;p59"/>
          <p:cNvSpPr txBox="1"/>
          <p:nvPr/>
        </p:nvSpPr>
        <p:spPr>
          <a:xfrm>
            <a:off x="443550" y="948625"/>
            <a:ext cx="4066800" cy="5418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900" b="1">
                <a:solidFill>
                  <a:schemeClr val="accent2"/>
                </a:solidFill>
                <a:latin typeface="EB Garamond"/>
                <a:ea typeface="EB Garamond"/>
                <a:cs typeface="EB Garamond"/>
                <a:sym typeface="EB Garamond"/>
              </a:rPr>
              <a:t>Communicate Results</a:t>
            </a:r>
            <a:endParaRPr sz="1100">
              <a:latin typeface="EB Garamond Medium"/>
              <a:ea typeface="EB Garamond Medium"/>
              <a:cs typeface="EB Garamond Medium"/>
              <a:sym typeface="EB Garamond Medium"/>
            </a:endParaRPr>
          </a:p>
        </p:txBody>
      </p:sp>
      <p:sp>
        <p:nvSpPr>
          <p:cNvPr id="425" name="Google Shape;425;p59"/>
          <p:cNvSpPr txBox="1"/>
          <p:nvPr/>
        </p:nvSpPr>
        <p:spPr>
          <a:xfrm>
            <a:off x="742900" y="1621825"/>
            <a:ext cx="33330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Poppins"/>
                <a:ea typeface="Poppins"/>
                <a:cs typeface="Poppins"/>
                <a:sym typeface="Poppins"/>
              </a:rPr>
              <a:t>Once the final design is completed, engineers communicate their results with their company and customers.</a:t>
            </a:r>
            <a:endParaRPr sz="1900">
              <a:latin typeface="Poppins"/>
              <a:ea typeface="Poppins"/>
              <a:cs typeface="Poppins"/>
              <a:sym typeface="Poppins"/>
            </a:endParaRPr>
          </a:p>
          <a:p>
            <a:pPr marL="0" lvl="0" indent="0" algn="l" rtl="0">
              <a:spcBef>
                <a:spcPts val="0"/>
              </a:spcBef>
              <a:spcAft>
                <a:spcPts val="0"/>
              </a:spcAft>
              <a:buNone/>
            </a:pPr>
            <a:endParaRPr sz="1900">
              <a:latin typeface="Poppins"/>
              <a:ea typeface="Poppins"/>
              <a:cs typeface="Poppins"/>
              <a:sym typeface="Poppins"/>
            </a:endParaRPr>
          </a:p>
          <a:p>
            <a:pPr marL="0" lvl="0" indent="0" algn="l" rtl="0">
              <a:spcBef>
                <a:spcPts val="0"/>
              </a:spcBef>
              <a:spcAft>
                <a:spcPts val="0"/>
              </a:spcAft>
              <a:buNone/>
            </a:pPr>
            <a:r>
              <a:rPr lang="en" sz="1900">
                <a:latin typeface="Poppins"/>
                <a:ea typeface="Poppins"/>
                <a:cs typeface="Poppins"/>
                <a:sym typeface="Poppins"/>
              </a:rPr>
              <a:t>You will create a few slides (3-5) to share your final design with your classmates. </a:t>
            </a:r>
            <a:endParaRPr sz="1900">
              <a:latin typeface="Poppins"/>
              <a:ea typeface="Poppins"/>
              <a:cs typeface="Poppins"/>
              <a:sym typeface="Poppins"/>
            </a:endParaRPr>
          </a:p>
        </p:txBody>
      </p:sp>
      <p:sp>
        <p:nvSpPr>
          <p:cNvPr id="426" name="Google Shape;426;p59"/>
          <p:cNvSpPr txBox="1"/>
          <p:nvPr/>
        </p:nvSpPr>
        <p:spPr>
          <a:xfrm>
            <a:off x="5260000" y="578400"/>
            <a:ext cx="30000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Poppins"/>
                <a:ea typeface="Poppins"/>
                <a:cs typeface="Poppins"/>
                <a:sym typeface="Poppins"/>
              </a:rPr>
              <a:t>Add your presentation slide content to the blank slides which follow this page.</a:t>
            </a:r>
            <a:endParaRPr sz="1900">
              <a:latin typeface="Poppins"/>
              <a:ea typeface="Poppins"/>
              <a:cs typeface="Poppins"/>
              <a:sym typeface="Poppins"/>
            </a:endParaRPr>
          </a:p>
        </p:txBody>
      </p:sp>
      <p:pic>
        <p:nvPicPr>
          <p:cNvPr id="427" name="Google Shape;427;p59"/>
          <p:cNvPicPr preferRelativeResize="0"/>
          <p:nvPr/>
        </p:nvPicPr>
        <p:blipFill>
          <a:blip r:embed="rId3">
            <a:alphaModFix/>
          </a:blip>
          <a:stretch>
            <a:fillRect/>
          </a:stretch>
        </p:blipFill>
        <p:spPr>
          <a:xfrm>
            <a:off x="5677025" y="2728825"/>
            <a:ext cx="1905000" cy="1905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0"/>
          <p:cNvSpPr txBox="1">
            <a:spLocks noGrp="1"/>
          </p:cNvSpPr>
          <p:nvPr>
            <p:ph type="title"/>
          </p:nvPr>
        </p:nvSpPr>
        <p:spPr>
          <a:xfrm>
            <a:off x="443550" y="375925"/>
            <a:ext cx="3333000" cy="10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Presentation Checklist</a:t>
            </a:r>
            <a:endParaRPr/>
          </a:p>
        </p:txBody>
      </p:sp>
      <p:sp>
        <p:nvSpPr>
          <p:cNvPr id="433" name="Google Shape;433;p60"/>
          <p:cNvSpPr txBox="1"/>
          <p:nvPr/>
        </p:nvSpPr>
        <p:spPr>
          <a:xfrm>
            <a:off x="742900" y="1260400"/>
            <a:ext cx="3333000" cy="3309300"/>
          </a:xfrm>
          <a:prstGeom prst="rect">
            <a:avLst/>
          </a:prstGeom>
          <a:noFill/>
          <a:ln>
            <a:noFill/>
          </a:ln>
        </p:spPr>
        <p:txBody>
          <a:bodyPr spcFirstLastPara="1" wrap="square" lIns="91425" tIns="91425" rIns="91425" bIns="91425" anchor="t" anchorCtr="0">
            <a:spAutoFit/>
          </a:bodyPr>
          <a:lstStyle/>
          <a:p>
            <a:pPr marL="457200" lvl="0" indent="-320675" algn="l" rtl="0">
              <a:spcBef>
                <a:spcPts val="0"/>
              </a:spcBef>
              <a:spcAft>
                <a:spcPts val="0"/>
              </a:spcAft>
              <a:buSzPts val="1450"/>
              <a:buChar char="❏"/>
            </a:pPr>
            <a:r>
              <a:rPr lang="en" sz="1450"/>
              <a:t>Use a large font for readability.</a:t>
            </a:r>
            <a:endParaRPr sz="1450"/>
          </a:p>
          <a:p>
            <a:pPr marL="457200" lvl="0" indent="-320675" algn="l" rtl="0">
              <a:spcBef>
                <a:spcPts val="0"/>
              </a:spcBef>
              <a:spcAft>
                <a:spcPts val="0"/>
              </a:spcAft>
              <a:buSzPts val="1450"/>
              <a:buChar char="❏"/>
            </a:pPr>
            <a:r>
              <a:rPr lang="en" sz="1450"/>
              <a:t>Show your design (including actual photos and snips or drawings from your CAD software)</a:t>
            </a:r>
            <a:endParaRPr sz="1450"/>
          </a:p>
          <a:p>
            <a:pPr marL="457200" lvl="0" indent="-320675" algn="l" rtl="0">
              <a:spcBef>
                <a:spcPts val="0"/>
              </a:spcBef>
              <a:spcAft>
                <a:spcPts val="0"/>
              </a:spcAft>
              <a:buSzPts val="1450"/>
              <a:buChar char="❏"/>
            </a:pPr>
            <a:r>
              <a:rPr lang="en" sz="1450"/>
              <a:t>Describe the benefits of your gift for your recipient or client</a:t>
            </a:r>
            <a:endParaRPr sz="1450"/>
          </a:p>
          <a:p>
            <a:pPr marL="457200" lvl="0" indent="-320675" algn="l" rtl="0">
              <a:spcBef>
                <a:spcPts val="0"/>
              </a:spcBef>
              <a:spcAft>
                <a:spcPts val="0"/>
              </a:spcAft>
              <a:buSzPts val="1450"/>
              <a:buChar char="❏"/>
            </a:pPr>
            <a:r>
              <a:rPr lang="en" sz="1450"/>
              <a:t>Describes how you used the engineering design process to create your solution. Your presentation should show that you have a good understanding of the steps in the engineering design process</a:t>
            </a:r>
            <a:endParaRPr sz="2400"/>
          </a:p>
        </p:txBody>
      </p:sp>
      <p:sp>
        <p:nvSpPr>
          <p:cNvPr id="434" name="Google Shape;434;p60"/>
          <p:cNvSpPr txBox="1"/>
          <p:nvPr/>
        </p:nvSpPr>
        <p:spPr>
          <a:xfrm>
            <a:off x="5195450" y="597250"/>
            <a:ext cx="3333000" cy="3755700"/>
          </a:xfrm>
          <a:prstGeom prst="rect">
            <a:avLst/>
          </a:prstGeom>
          <a:noFill/>
          <a:ln>
            <a:noFill/>
          </a:ln>
        </p:spPr>
        <p:txBody>
          <a:bodyPr spcFirstLastPara="1" wrap="square" lIns="91425" tIns="91425" rIns="91425" bIns="91425" anchor="t" anchorCtr="0">
            <a:spAutoFit/>
          </a:bodyPr>
          <a:lstStyle/>
          <a:p>
            <a:pPr marL="457200" lvl="0" indent="-320675" algn="l" rtl="0">
              <a:spcBef>
                <a:spcPts val="0"/>
              </a:spcBef>
              <a:spcAft>
                <a:spcPts val="0"/>
              </a:spcAft>
              <a:buSzPts val="1450"/>
              <a:buChar char="❏"/>
            </a:pPr>
            <a:r>
              <a:rPr lang="en" sz="1450"/>
              <a:t>Describe how the idea of philanthropy influenced or inspired your choice of a problem to solve.</a:t>
            </a:r>
            <a:endParaRPr sz="1450"/>
          </a:p>
          <a:p>
            <a:pPr marL="457200" lvl="0" indent="-320675" algn="l" rtl="0">
              <a:spcBef>
                <a:spcPts val="0"/>
              </a:spcBef>
              <a:spcAft>
                <a:spcPts val="0"/>
              </a:spcAft>
              <a:buSzPts val="1450"/>
              <a:buChar char="❏"/>
            </a:pPr>
            <a:r>
              <a:rPr lang="en" sz="1450"/>
              <a:t>Describe any problems that you needed to solve to create your gift and describe how you solved them. </a:t>
            </a:r>
            <a:endParaRPr sz="1450"/>
          </a:p>
          <a:p>
            <a:pPr marL="457200" lvl="0" indent="-320675" algn="l" rtl="0">
              <a:spcBef>
                <a:spcPts val="0"/>
              </a:spcBef>
              <a:spcAft>
                <a:spcPts val="0"/>
              </a:spcAft>
              <a:buSzPts val="1450"/>
              <a:buChar char="❏"/>
            </a:pPr>
            <a:r>
              <a:rPr lang="en" sz="1450"/>
              <a:t>Describe your recipients or clients and tell what they think about your design (what is best about your design and what could be improved).</a:t>
            </a:r>
            <a:endParaRPr sz="1450"/>
          </a:p>
          <a:p>
            <a:pPr marL="457200" lvl="0" indent="-320675" algn="l" rtl="0">
              <a:spcBef>
                <a:spcPts val="0"/>
              </a:spcBef>
              <a:spcAft>
                <a:spcPts val="0"/>
              </a:spcAft>
              <a:buSzPts val="1450"/>
              <a:buChar char="❏"/>
            </a:pPr>
            <a:r>
              <a:rPr lang="en" sz="1450"/>
              <a:t>Cite any sources used for information or images that you did not personally create.</a:t>
            </a:r>
            <a:endParaRPr sz="2400">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5"/>
          <p:cNvSpPr txBox="1">
            <a:spLocks noGrp="1"/>
          </p:cNvSpPr>
          <p:nvPr>
            <p:ph type="title"/>
          </p:nvPr>
        </p:nvSpPr>
        <p:spPr>
          <a:xfrm>
            <a:off x="1055075" y="1192047"/>
            <a:ext cx="2802600" cy="72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800"/>
              <a:t>Thanks!</a:t>
            </a:r>
            <a:endParaRPr sz="5800"/>
          </a:p>
        </p:txBody>
      </p:sp>
      <p:pic>
        <p:nvPicPr>
          <p:cNvPr id="456" name="Google Shape;456;p65"/>
          <p:cNvPicPr preferRelativeResize="0"/>
          <p:nvPr/>
        </p:nvPicPr>
        <p:blipFill rotWithShape="1">
          <a:blip r:embed="rId3">
            <a:alphaModFix/>
          </a:blip>
          <a:srcRect t="16970" r="8892" b="21025"/>
          <a:stretch/>
        </p:blipFill>
        <p:spPr>
          <a:xfrm rot="-5400000">
            <a:off x="5989875" y="490898"/>
            <a:ext cx="2036850" cy="810276"/>
          </a:xfrm>
          <a:prstGeom prst="rect">
            <a:avLst/>
          </a:prstGeom>
          <a:noFill/>
          <a:ln>
            <a:noFill/>
          </a:ln>
        </p:spPr>
      </p:pic>
      <p:pic>
        <p:nvPicPr>
          <p:cNvPr id="457" name="Google Shape;457;p65"/>
          <p:cNvPicPr preferRelativeResize="0"/>
          <p:nvPr/>
        </p:nvPicPr>
        <p:blipFill rotWithShape="1">
          <a:blip r:embed="rId3">
            <a:alphaModFix/>
          </a:blip>
          <a:srcRect t="16970" r="8892" b="21025"/>
          <a:stretch/>
        </p:blipFill>
        <p:spPr>
          <a:xfrm rot="-5400000">
            <a:off x="6542325" y="490898"/>
            <a:ext cx="2036850" cy="810276"/>
          </a:xfrm>
          <a:prstGeom prst="rect">
            <a:avLst/>
          </a:prstGeom>
          <a:noFill/>
          <a:ln>
            <a:noFill/>
          </a:ln>
        </p:spPr>
      </p:pic>
      <p:pic>
        <p:nvPicPr>
          <p:cNvPr id="458" name="Google Shape;458;p65"/>
          <p:cNvPicPr preferRelativeResize="0"/>
          <p:nvPr/>
        </p:nvPicPr>
        <p:blipFill rotWithShape="1">
          <a:blip r:embed="rId3">
            <a:alphaModFix/>
          </a:blip>
          <a:srcRect t="16970" r="8892" b="21025"/>
          <a:stretch/>
        </p:blipFill>
        <p:spPr>
          <a:xfrm rot="-5400000">
            <a:off x="7085250" y="490898"/>
            <a:ext cx="2036850" cy="810276"/>
          </a:xfrm>
          <a:prstGeom prst="rect">
            <a:avLst/>
          </a:prstGeom>
          <a:noFill/>
          <a:ln>
            <a:noFill/>
          </a:ln>
        </p:spPr>
      </p:pic>
      <p:grpSp>
        <p:nvGrpSpPr>
          <p:cNvPr id="459" name="Google Shape;459;p65"/>
          <p:cNvGrpSpPr/>
          <p:nvPr/>
        </p:nvGrpSpPr>
        <p:grpSpPr>
          <a:xfrm>
            <a:off x="7400159" y="291277"/>
            <a:ext cx="282068" cy="274480"/>
            <a:chOff x="7400159" y="291277"/>
            <a:chExt cx="282068" cy="274480"/>
          </a:xfrm>
        </p:grpSpPr>
        <p:sp>
          <p:nvSpPr>
            <p:cNvPr id="460" name="Google Shape;460;p65"/>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5"/>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5"/>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65"/>
          <p:cNvGrpSpPr/>
          <p:nvPr/>
        </p:nvGrpSpPr>
        <p:grpSpPr>
          <a:xfrm>
            <a:off x="7953799" y="283851"/>
            <a:ext cx="299752" cy="289321"/>
            <a:chOff x="4958324" y="-1574249"/>
            <a:chExt cx="299752" cy="289321"/>
          </a:xfrm>
        </p:grpSpPr>
        <p:sp>
          <p:nvSpPr>
            <p:cNvPr id="464" name="Google Shape;464;p65"/>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5"/>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5"/>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65"/>
          <p:cNvSpPr/>
          <p:nvPr/>
        </p:nvSpPr>
        <p:spPr>
          <a:xfrm>
            <a:off x="6878873" y="264080"/>
            <a:ext cx="177981" cy="328887"/>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5"/>
          <p:cNvSpPr txBox="1"/>
          <p:nvPr/>
        </p:nvSpPr>
        <p:spPr>
          <a:xfrm rot="-417866">
            <a:off x="7054142" y="3665421"/>
            <a:ext cx="1088632" cy="797572"/>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accent2"/>
                </a:solidFill>
                <a:latin typeface="Concert One"/>
                <a:ea typeface="Concert One"/>
                <a:cs typeface="Concert One"/>
                <a:sym typeface="Concert One"/>
              </a:rPr>
              <a:t>Please keep this slide for attribution.</a:t>
            </a:r>
            <a:endParaRPr sz="1200">
              <a:solidFill>
                <a:schemeClr val="accent2"/>
              </a:solidFill>
              <a:latin typeface="Concert One"/>
              <a:ea typeface="Concert One"/>
              <a:cs typeface="Concert One"/>
              <a:sym typeface="Concert One"/>
            </a:endParaRPr>
          </a:p>
        </p:txBody>
      </p:sp>
      <p:sp>
        <p:nvSpPr>
          <p:cNvPr id="469" name="Google Shape;469;p65"/>
          <p:cNvSpPr txBox="1"/>
          <p:nvPr/>
        </p:nvSpPr>
        <p:spPr>
          <a:xfrm>
            <a:off x="852725" y="3448375"/>
            <a:ext cx="320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Engineering Design Process</a:t>
            </a:r>
            <a:endParaRPr sz="900"/>
          </a:p>
          <a:p>
            <a:pPr marL="0" lvl="0" indent="0" algn="l" rtl="0">
              <a:spcBef>
                <a:spcPts val="0"/>
              </a:spcBef>
              <a:spcAft>
                <a:spcPts val="0"/>
              </a:spcAft>
              <a:buNone/>
            </a:pPr>
            <a:r>
              <a:rPr lang="en" sz="900" u="sng">
                <a:solidFill>
                  <a:schemeClr val="hlink"/>
                </a:solidFill>
                <a:hlinkClick r:id="rId4"/>
              </a:rPr>
              <a:t>https://www.sciencebuddies.org/science-fair-projects/engineering-design-process/engineering-design-process-steps</a:t>
            </a:r>
            <a:endParaRPr sz="900"/>
          </a:p>
          <a:p>
            <a:pPr marL="0" lvl="0" indent="0" algn="l" rtl="0">
              <a:spcBef>
                <a:spcPts val="0"/>
              </a:spcBef>
              <a:spcAft>
                <a:spcPts val="0"/>
              </a:spcAft>
              <a:buNone/>
            </a:pPr>
            <a:endParaRPr sz="900"/>
          </a:p>
        </p:txBody>
      </p:sp>
      <p:pic>
        <p:nvPicPr>
          <p:cNvPr id="470" name="Google Shape;470;p65"/>
          <p:cNvPicPr preferRelativeResize="0"/>
          <p:nvPr/>
        </p:nvPicPr>
        <p:blipFill>
          <a:blip r:embed="rId5">
            <a:alphaModFix/>
          </a:blip>
          <a:stretch>
            <a:fillRect/>
          </a:stretch>
        </p:blipFill>
        <p:spPr>
          <a:xfrm>
            <a:off x="1273700" y="2075148"/>
            <a:ext cx="2365350" cy="380150"/>
          </a:xfrm>
          <a:prstGeom prst="rect">
            <a:avLst/>
          </a:prstGeom>
          <a:noFill/>
          <a:ln>
            <a:noFill/>
          </a:ln>
        </p:spPr>
      </p:pic>
      <p:pic>
        <p:nvPicPr>
          <p:cNvPr id="471" name="Google Shape;471;p65"/>
          <p:cNvPicPr preferRelativeResize="0"/>
          <p:nvPr/>
        </p:nvPicPr>
        <p:blipFill>
          <a:blip r:embed="rId6">
            <a:alphaModFix/>
          </a:blip>
          <a:stretch>
            <a:fillRect/>
          </a:stretch>
        </p:blipFill>
        <p:spPr>
          <a:xfrm>
            <a:off x="1439900" y="2562887"/>
            <a:ext cx="1792367" cy="7779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EB Garamond"/>
                <a:ea typeface="EB Garamond"/>
                <a:cs typeface="EB Garamond"/>
                <a:sym typeface="EB Garamond"/>
              </a:rPr>
              <a:t>Project with a Purpose</a:t>
            </a:r>
            <a:endParaRPr>
              <a:latin typeface="EB Garamond"/>
              <a:ea typeface="EB Garamond"/>
              <a:cs typeface="EB Garamond"/>
              <a:sym typeface="EB Garamond"/>
            </a:endParaRPr>
          </a:p>
        </p:txBody>
      </p:sp>
      <p:sp>
        <p:nvSpPr>
          <p:cNvPr id="196" name="Google Shape;196;p30"/>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Arial"/>
                <a:ea typeface="Arial"/>
                <a:cs typeface="Arial"/>
                <a:sym typeface="Arial"/>
              </a:rPr>
              <a:t>Students get to create a project of their own </a:t>
            </a:r>
            <a:r>
              <a:rPr lang="en" sz="2200" b="1" i="1"/>
              <a:t>Time</a:t>
            </a:r>
            <a:r>
              <a:rPr lang="en" sz="2200">
                <a:latin typeface="Arial"/>
                <a:ea typeface="Arial"/>
                <a:cs typeface="Arial"/>
                <a:sym typeface="Arial"/>
              </a:rPr>
              <a:t> and </a:t>
            </a:r>
            <a:r>
              <a:rPr lang="en" sz="2200" b="1" i="1"/>
              <a:t>Talent</a:t>
            </a:r>
            <a:r>
              <a:rPr lang="en" sz="2200">
                <a:latin typeface="Arial"/>
                <a:ea typeface="Arial"/>
                <a:cs typeface="Arial"/>
                <a:sym typeface="Arial"/>
              </a:rPr>
              <a:t>.</a:t>
            </a:r>
            <a:endParaRPr sz="2200">
              <a:latin typeface="Arial"/>
              <a:ea typeface="Arial"/>
              <a:cs typeface="Arial"/>
              <a:sym typeface="Arial"/>
            </a:endParaRPr>
          </a:p>
          <a:p>
            <a:pPr marL="0" lvl="0" indent="0" algn="l" rtl="0">
              <a:spcBef>
                <a:spcPts val="1600"/>
              </a:spcBef>
              <a:spcAft>
                <a:spcPts val="1600"/>
              </a:spcAft>
              <a:buNone/>
            </a:pPr>
            <a:r>
              <a:rPr lang="en" sz="2200">
                <a:latin typeface="Arial"/>
                <a:ea typeface="Arial"/>
                <a:cs typeface="Arial"/>
                <a:sym typeface="Arial"/>
              </a:rPr>
              <a:t>The school provides the “</a:t>
            </a:r>
            <a:r>
              <a:rPr lang="en" sz="2200" b="1" i="1"/>
              <a:t>Treasure</a:t>
            </a:r>
            <a:r>
              <a:rPr lang="en" sz="2200">
                <a:latin typeface="Arial"/>
                <a:ea typeface="Arial"/>
                <a:cs typeface="Arial"/>
                <a:sym typeface="Arial"/>
              </a:rPr>
              <a:t>” of computer design tools</a:t>
            </a:r>
            <a:r>
              <a:rPr lang="en" sz="2200"/>
              <a:t>, </a:t>
            </a:r>
            <a:r>
              <a:rPr lang="en" sz="2200">
                <a:latin typeface="Arial"/>
                <a:ea typeface="Arial"/>
                <a:cs typeface="Arial"/>
                <a:sym typeface="Arial"/>
              </a:rPr>
              <a:t>3D printing resources</a:t>
            </a:r>
            <a:r>
              <a:rPr lang="en" sz="2200"/>
              <a:t>, and a laser cutter.</a:t>
            </a:r>
            <a:endParaRPr sz="22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1"/>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202" name="Google Shape;202;p31"/>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03" name="Google Shape;203;p31"/>
          <p:cNvSpPr txBox="1">
            <a:spLocks noGrp="1"/>
          </p:cNvSpPr>
          <p:nvPr>
            <p:ph type="title"/>
          </p:nvPr>
        </p:nvSpPr>
        <p:spPr>
          <a:xfrm>
            <a:off x="2673000" y="22984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600">
                <a:latin typeface="EB Garamond"/>
                <a:ea typeface="EB Garamond"/>
                <a:cs typeface="EB Garamond"/>
                <a:sym typeface="EB Garamond"/>
              </a:rPr>
              <a:t>Objective:</a:t>
            </a:r>
            <a:endParaRPr sz="4600">
              <a:latin typeface="EB Garamond"/>
              <a:ea typeface="EB Garamond"/>
              <a:cs typeface="EB Garamond"/>
              <a:sym typeface="EB Garamond"/>
            </a:endParaRPr>
          </a:p>
        </p:txBody>
      </p:sp>
      <p:sp>
        <p:nvSpPr>
          <p:cNvPr id="204" name="Google Shape;204;p31"/>
          <p:cNvSpPr txBox="1">
            <a:spLocks noGrp="1"/>
          </p:cNvSpPr>
          <p:nvPr>
            <p:ph type="subTitle" idx="1"/>
          </p:nvPr>
        </p:nvSpPr>
        <p:spPr>
          <a:xfrm>
            <a:off x="1716900" y="3054450"/>
            <a:ext cx="5710200" cy="1160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900">
                <a:solidFill>
                  <a:schemeClr val="dk1"/>
                </a:solidFill>
                <a:latin typeface="Poppins"/>
                <a:ea typeface="Poppins"/>
                <a:cs typeface="Poppins"/>
                <a:sym typeface="Poppins"/>
              </a:rPr>
              <a:t>I will be able to describe and follow the steps in the engineering design process as I work on my “project with a purpose”.</a:t>
            </a:r>
            <a:endParaRPr sz="19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636000" y="577900"/>
            <a:ext cx="7872000" cy="11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Scientific Method                 </a:t>
            </a:r>
            <a:r>
              <a:rPr lang="en" sz="2300">
                <a:solidFill>
                  <a:schemeClr val="accent5"/>
                </a:solidFill>
              </a:rPr>
              <a:t>Engineering Design Method</a:t>
            </a:r>
            <a:endParaRPr sz="2300">
              <a:solidFill>
                <a:schemeClr val="accent5"/>
              </a:solidFill>
            </a:endParaRPr>
          </a:p>
        </p:txBody>
      </p:sp>
      <p:sp>
        <p:nvSpPr>
          <p:cNvPr id="210" name="Google Shape;210;p32"/>
          <p:cNvSpPr txBox="1"/>
          <p:nvPr/>
        </p:nvSpPr>
        <p:spPr>
          <a:xfrm>
            <a:off x="583150" y="1271600"/>
            <a:ext cx="3548400" cy="22320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accent2"/>
              </a:buClr>
              <a:buSzPts val="1900"/>
              <a:buFont typeface="Poppins"/>
              <a:buChar char="●"/>
            </a:pPr>
            <a:r>
              <a:rPr lang="en" sz="1900">
                <a:solidFill>
                  <a:schemeClr val="accent2"/>
                </a:solidFill>
                <a:latin typeface="Poppins"/>
                <a:ea typeface="Poppins"/>
                <a:cs typeface="Poppins"/>
                <a:sym typeface="Poppins"/>
              </a:rPr>
              <a:t>A series of steps that scientists follow to </a:t>
            </a:r>
            <a:r>
              <a:rPr lang="en" sz="1900" b="1">
                <a:solidFill>
                  <a:schemeClr val="accent2"/>
                </a:solidFill>
                <a:latin typeface="Poppins"/>
                <a:ea typeface="Poppins"/>
                <a:cs typeface="Poppins"/>
                <a:sym typeface="Poppins"/>
              </a:rPr>
              <a:t>learn more about the natural world</a:t>
            </a:r>
            <a:endParaRPr sz="1900" b="1">
              <a:solidFill>
                <a:schemeClr val="accent2"/>
              </a:solidFill>
              <a:latin typeface="Poppins"/>
              <a:ea typeface="Poppins"/>
              <a:cs typeface="Poppins"/>
              <a:sym typeface="Poppins"/>
            </a:endParaRPr>
          </a:p>
          <a:p>
            <a:pPr marL="457200" lvl="0" indent="-349250" algn="l" rtl="0">
              <a:spcBef>
                <a:spcPts val="0"/>
              </a:spcBef>
              <a:spcAft>
                <a:spcPts val="0"/>
              </a:spcAft>
              <a:buClr>
                <a:schemeClr val="accent2"/>
              </a:buClr>
              <a:buSzPts val="1900"/>
              <a:buFont typeface="Poppins"/>
              <a:buChar char="●"/>
            </a:pPr>
            <a:r>
              <a:rPr lang="en" sz="1900">
                <a:solidFill>
                  <a:schemeClr val="accent2"/>
                </a:solidFill>
                <a:latin typeface="Poppins"/>
                <a:ea typeface="Poppins"/>
                <a:cs typeface="Poppins"/>
                <a:sym typeface="Poppins"/>
              </a:rPr>
              <a:t>Involves making observations and doing experiments</a:t>
            </a:r>
            <a:endParaRPr sz="1900">
              <a:solidFill>
                <a:schemeClr val="accent2"/>
              </a:solidFill>
              <a:latin typeface="Poppins"/>
              <a:ea typeface="Poppins"/>
              <a:cs typeface="Poppins"/>
              <a:sym typeface="Poppins"/>
            </a:endParaRPr>
          </a:p>
        </p:txBody>
      </p:sp>
      <p:sp>
        <p:nvSpPr>
          <p:cNvPr id="211" name="Google Shape;211;p32"/>
          <p:cNvSpPr txBox="1"/>
          <p:nvPr/>
        </p:nvSpPr>
        <p:spPr>
          <a:xfrm>
            <a:off x="5012425" y="1275550"/>
            <a:ext cx="3548400" cy="25242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accent5"/>
              </a:buClr>
              <a:buSzPts val="1900"/>
              <a:buFont typeface="Poppins"/>
              <a:buChar char="●"/>
            </a:pPr>
            <a:r>
              <a:rPr lang="en" sz="1900">
                <a:solidFill>
                  <a:schemeClr val="accent5"/>
                </a:solidFill>
                <a:latin typeface="Poppins"/>
                <a:ea typeface="Poppins"/>
                <a:cs typeface="Poppins"/>
                <a:sym typeface="Poppins"/>
              </a:rPr>
              <a:t>A series of steps that engineers follow to </a:t>
            </a:r>
            <a:r>
              <a:rPr lang="en" sz="1900" b="1">
                <a:solidFill>
                  <a:schemeClr val="accent5"/>
                </a:solidFill>
                <a:latin typeface="Poppins"/>
                <a:ea typeface="Poppins"/>
                <a:cs typeface="Poppins"/>
                <a:sym typeface="Poppins"/>
              </a:rPr>
              <a:t>solve problems</a:t>
            </a:r>
            <a:r>
              <a:rPr lang="en" sz="1900" u="sng">
                <a:solidFill>
                  <a:schemeClr val="accent5"/>
                </a:solidFill>
                <a:latin typeface="Poppins"/>
                <a:ea typeface="Poppins"/>
                <a:cs typeface="Poppins"/>
                <a:sym typeface="Poppins"/>
              </a:rPr>
              <a:t> </a:t>
            </a:r>
            <a:endParaRPr sz="1900" u="sng">
              <a:solidFill>
                <a:schemeClr val="accent5"/>
              </a:solidFill>
              <a:latin typeface="Poppins"/>
              <a:ea typeface="Poppins"/>
              <a:cs typeface="Poppins"/>
              <a:sym typeface="Poppins"/>
            </a:endParaRPr>
          </a:p>
          <a:p>
            <a:pPr marL="457200" lvl="0" indent="-349250" algn="l" rtl="0">
              <a:spcBef>
                <a:spcPts val="0"/>
              </a:spcBef>
              <a:spcAft>
                <a:spcPts val="0"/>
              </a:spcAft>
              <a:buClr>
                <a:schemeClr val="accent5"/>
              </a:buClr>
              <a:buSzPts val="1900"/>
              <a:buFont typeface="Poppins"/>
              <a:buChar char="●"/>
            </a:pPr>
            <a:r>
              <a:rPr lang="en" sz="1900">
                <a:solidFill>
                  <a:schemeClr val="accent5"/>
                </a:solidFill>
                <a:latin typeface="Poppins"/>
                <a:ea typeface="Poppins"/>
                <a:cs typeface="Poppins"/>
                <a:sym typeface="Poppins"/>
              </a:rPr>
              <a:t>Involves designing a product or system that meets criteria or accomplishes a specific task</a:t>
            </a:r>
            <a:endParaRPr sz="1900">
              <a:solidFill>
                <a:schemeClr val="accent5"/>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3"/>
          <p:cNvPicPr preferRelativeResize="0"/>
          <p:nvPr/>
        </p:nvPicPr>
        <p:blipFill>
          <a:blip r:embed="rId3">
            <a:alphaModFix/>
          </a:blip>
          <a:stretch>
            <a:fillRect/>
          </a:stretch>
        </p:blipFill>
        <p:spPr>
          <a:xfrm>
            <a:off x="584500" y="473638"/>
            <a:ext cx="3267100" cy="4196225"/>
          </a:xfrm>
          <a:prstGeom prst="rect">
            <a:avLst/>
          </a:prstGeom>
          <a:noFill/>
          <a:ln>
            <a:noFill/>
          </a:ln>
        </p:spPr>
      </p:pic>
      <p:pic>
        <p:nvPicPr>
          <p:cNvPr id="217" name="Google Shape;217;p33"/>
          <p:cNvPicPr preferRelativeResize="0"/>
          <p:nvPr/>
        </p:nvPicPr>
        <p:blipFill>
          <a:blip r:embed="rId4">
            <a:alphaModFix/>
          </a:blip>
          <a:stretch>
            <a:fillRect/>
          </a:stretch>
        </p:blipFill>
        <p:spPr>
          <a:xfrm>
            <a:off x="5250400" y="462189"/>
            <a:ext cx="3267099" cy="4219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443550" y="375925"/>
            <a:ext cx="3333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a:t>Step 1: ASK</a:t>
            </a:r>
            <a:endParaRPr sz="3400"/>
          </a:p>
        </p:txBody>
      </p:sp>
      <p:sp>
        <p:nvSpPr>
          <p:cNvPr id="223" name="Google Shape;223;p34"/>
          <p:cNvSpPr txBox="1"/>
          <p:nvPr/>
        </p:nvSpPr>
        <p:spPr>
          <a:xfrm>
            <a:off x="443550" y="948625"/>
            <a:ext cx="4066800" cy="6033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400" b="1">
                <a:solidFill>
                  <a:schemeClr val="accent2"/>
                </a:solidFill>
                <a:latin typeface="EB Garamond"/>
                <a:ea typeface="EB Garamond"/>
                <a:cs typeface="EB Garamond"/>
                <a:sym typeface="EB Garamond"/>
              </a:rPr>
              <a:t>Define the Problem</a:t>
            </a:r>
            <a:endParaRPr sz="1600">
              <a:latin typeface="EB Garamond Medium"/>
              <a:ea typeface="EB Garamond Medium"/>
              <a:cs typeface="EB Garamond Medium"/>
              <a:sym typeface="EB Garamond Medium"/>
            </a:endParaRPr>
          </a:p>
        </p:txBody>
      </p:sp>
      <p:sp>
        <p:nvSpPr>
          <p:cNvPr id="224" name="Google Shape;224;p34"/>
          <p:cNvSpPr txBox="1"/>
          <p:nvPr/>
        </p:nvSpPr>
        <p:spPr>
          <a:xfrm>
            <a:off x="5095525" y="510975"/>
            <a:ext cx="3333000" cy="318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accent5"/>
                </a:solidFill>
                <a:latin typeface="Poppins"/>
                <a:ea typeface="Poppins"/>
                <a:cs typeface="Poppins"/>
                <a:sym typeface="Poppins"/>
              </a:rPr>
              <a:t>Brainstorm two ideas for designs that you can do to help others, using our available resources. </a:t>
            </a:r>
            <a:endParaRPr sz="1500">
              <a:solidFill>
                <a:schemeClr val="accent5"/>
              </a:solidFill>
              <a:latin typeface="Poppins"/>
              <a:ea typeface="Poppins"/>
              <a:cs typeface="Poppins"/>
              <a:sym typeface="Poppins"/>
            </a:endParaRPr>
          </a:p>
          <a:p>
            <a:pPr marL="0" lvl="0" indent="0" algn="ctr" rtl="0">
              <a:spcBef>
                <a:spcPts val="0"/>
              </a:spcBef>
              <a:spcAft>
                <a:spcPts val="0"/>
              </a:spcAft>
              <a:buNone/>
            </a:pPr>
            <a:endParaRPr sz="1500">
              <a:solidFill>
                <a:schemeClr val="accent5"/>
              </a:solidFill>
              <a:latin typeface="Poppins"/>
              <a:ea typeface="Poppins"/>
              <a:cs typeface="Poppins"/>
              <a:sym typeface="Poppins"/>
            </a:endParaRPr>
          </a:p>
          <a:p>
            <a:pPr marL="0" lvl="0" indent="0" algn="ctr" rtl="0">
              <a:spcBef>
                <a:spcPts val="0"/>
              </a:spcBef>
              <a:spcAft>
                <a:spcPts val="0"/>
              </a:spcAft>
              <a:buNone/>
            </a:pPr>
            <a:r>
              <a:rPr lang="en" sz="1500">
                <a:solidFill>
                  <a:schemeClr val="accent5"/>
                </a:solidFill>
                <a:latin typeface="Poppins"/>
                <a:ea typeface="Poppins"/>
                <a:cs typeface="Poppins"/>
                <a:sym typeface="Poppins"/>
              </a:rPr>
              <a:t>Conduct one interview with a teacher, staff member, family member, or other adult and come up with one additional idea for a project.</a:t>
            </a:r>
            <a:endParaRPr sz="1500">
              <a:solidFill>
                <a:schemeClr val="accent5"/>
              </a:solidFill>
              <a:latin typeface="Poppins"/>
              <a:ea typeface="Poppins"/>
              <a:cs typeface="Poppins"/>
              <a:sym typeface="Poppins"/>
            </a:endParaRPr>
          </a:p>
          <a:p>
            <a:pPr marL="0" lvl="0" indent="0" algn="ctr" rtl="0">
              <a:spcBef>
                <a:spcPts val="0"/>
              </a:spcBef>
              <a:spcAft>
                <a:spcPts val="0"/>
              </a:spcAft>
              <a:buNone/>
            </a:pPr>
            <a:endParaRPr sz="1500">
              <a:solidFill>
                <a:schemeClr val="accent5"/>
              </a:solidFill>
              <a:latin typeface="Poppins"/>
              <a:ea typeface="Poppins"/>
              <a:cs typeface="Poppins"/>
              <a:sym typeface="Poppins"/>
            </a:endParaRPr>
          </a:p>
          <a:p>
            <a:pPr marL="0" lvl="0" indent="0" algn="ctr" rtl="0">
              <a:spcBef>
                <a:spcPts val="0"/>
              </a:spcBef>
              <a:spcAft>
                <a:spcPts val="0"/>
              </a:spcAft>
              <a:buNone/>
            </a:pPr>
            <a:r>
              <a:rPr lang="en" sz="1500">
                <a:solidFill>
                  <a:schemeClr val="accent5"/>
                </a:solidFill>
                <a:latin typeface="Poppins"/>
                <a:ea typeface="Poppins"/>
                <a:cs typeface="Poppins"/>
                <a:sym typeface="Poppins"/>
              </a:rPr>
              <a:t>Describe your ideas on the next page. Be ready to share your ideas with your classmates.</a:t>
            </a:r>
            <a:endParaRPr sz="1500">
              <a:solidFill>
                <a:schemeClr val="accent5"/>
              </a:solidFill>
              <a:latin typeface="Poppins"/>
              <a:ea typeface="Poppins"/>
              <a:cs typeface="Poppins"/>
              <a:sym typeface="Poppins"/>
            </a:endParaRPr>
          </a:p>
        </p:txBody>
      </p:sp>
      <p:sp>
        <p:nvSpPr>
          <p:cNvPr id="225" name="Google Shape;225;p34"/>
          <p:cNvSpPr txBox="1"/>
          <p:nvPr/>
        </p:nvSpPr>
        <p:spPr>
          <a:xfrm>
            <a:off x="655275" y="1619175"/>
            <a:ext cx="3333000" cy="223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Poppins"/>
                <a:ea typeface="Poppins"/>
                <a:cs typeface="Poppins"/>
                <a:sym typeface="Poppins"/>
              </a:rPr>
              <a:t>The Engineering Design Process always begins with a problem or need. You will design and 3D print or laser cut an object designed with philanthropy in mind.</a:t>
            </a:r>
            <a:endParaRPr>
              <a:latin typeface="Poppins"/>
              <a:ea typeface="Poppins"/>
              <a:cs typeface="Poppins"/>
              <a:sym typeface="Poppins"/>
            </a:endParaRPr>
          </a:p>
        </p:txBody>
      </p:sp>
      <p:pic>
        <p:nvPicPr>
          <p:cNvPr id="226" name="Google Shape;226;p34"/>
          <p:cNvPicPr preferRelativeResize="0"/>
          <p:nvPr/>
        </p:nvPicPr>
        <p:blipFill>
          <a:blip r:embed="rId3">
            <a:alphaModFix/>
          </a:blip>
          <a:stretch>
            <a:fillRect/>
          </a:stretch>
        </p:blipFill>
        <p:spPr>
          <a:xfrm>
            <a:off x="6285350" y="3697275"/>
            <a:ext cx="953351" cy="972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p:nvPr/>
        </p:nvSpPr>
        <p:spPr>
          <a:xfrm>
            <a:off x="692850" y="51097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Idea 1: Type here.</a:t>
            </a:r>
            <a:endParaRPr sz="1200" i="1">
              <a:latin typeface="Roboto Mono Medium"/>
              <a:ea typeface="Roboto Mono Medium"/>
              <a:cs typeface="Roboto Mono Medium"/>
              <a:sym typeface="Roboto Mono Medium"/>
            </a:endParaRPr>
          </a:p>
        </p:txBody>
      </p:sp>
      <p:sp>
        <p:nvSpPr>
          <p:cNvPr id="232" name="Google Shape;232;p35"/>
          <p:cNvSpPr txBox="1"/>
          <p:nvPr/>
        </p:nvSpPr>
        <p:spPr>
          <a:xfrm>
            <a:off x="5170325" y="101887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I interviewed… </a:t>
            </a:r>
            <a:endParaRPr sz="1200" i="1">
              <a:latin typeface="Roboto Mono Medium"/>
              <a:ea typeface="Roboto Mono Medium"/>
              <a:cs typeface="Roboto Mono Medium"/>
              <a:sym typeface="Roboto Mono Medium"/>
            </a:endParaRPr>
          </a:p>
        </p:txBody>
      </p:sp>
      <p:sp>
        <p:nvSpPr>
          <p:cNvPr id="233" name="Google Shape;233;p35"/>
          <p:cNvSpPr txBox="1"/>
          <p:nvPr/>
        </p:nvSpPr>
        <p:spPr>
          <a:xfrm>
            <a:off x="692850" y="2624400"/>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Idea 2: Type here.</a:t>
            </a:r>
            <a:endParaRPr sz="1200" i="1">
              <a:latin typeface="Roboto Mono Medium"/>
              <a:ea typeface="Roboto Mono Medium"/>
              <a:cs typeface="Roboto Mono Medium"/>
              <a:sym typeface="Roboto Mono Medium"/>
            </a:endParaRPr>
          </a:p>
        </p:txBody>
      </p:sp>
      <p:sp>
        <p:nvSpPr>
          <p:cNvPr id="234" name="Google Shape;234;p35"/>
          <p:cNvSpPr txBox="1"/>
          <p:nvPr/>
        </p:nvSpPr>
        <p:spPr>
          <a:xfrm>
            <a:off x="5126875" y="403275"/>
            <a:ext cx="290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rPr>
              <a:t>Who did you interview to get your third idea?</a:t>
            </a:r>
            <a:endParaRPr>
              <a:solidFill>
                <a:schemeClr val="accent5"/>
              </a:solidFill>
            </a:endParaRPr>
          </a:p>
        </p:txBody>
      </p:sp>
      <p:sp>
        <p:nvSpPr>
          <p:cNvPr id="235" name="Google Shape;235;p35"/>
          <p:cNvSpPr txBox="1"/>
          <p:nvPr/>
        </p:nvSpPr>
        <p:spPr>
          <a:xfrm>
            <a:off x="5126875" y="1763075"/>
            <a:ext cx="3064500" cy="369300"/>
          </a:xfrm>
          <a:prstGeom prst="rect">
            <a:avLst/>
          </a:prstGeom>
          <a:solidFill>
            <a:srgbClr val="F2F2F2"/>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Roboto Mono Medium"/>
                <a:ea typeface="Roboto Mono Medium"/>
                <a:cs typeface="Roboto Mono Medium"/>
                <a:sym typeface="Roboto Mono Medium"/>
              </a:rPr>
              <a:t>Idea 3: Type here.</a:t>
            </a:r>
            <a:endParaRPr sz="1200" i="1">
              <a:latin typeface="Roboto Mono Medium"/>
              <a:ea typeface="Roboto Mono Medium"/>
              <a:cs typeface="Roboto Mono Medium"/>
              <a:sym typeface="Roboto Mono Medium"/>
            </a:endParaRPr>
          </a:p>
        </p:txBody>
      </p:sp>
    </p:spTree>
  </p:cSld>
  <p:clrMapOvr>
    <a:masterClrMapping/>
  </p:clrMapOvr>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1633</Words>
  <Application>Microsoft Office PowerPoint</Application>
  <PresentationFormat>On-screen Show (16:9)</PresentationFormat>
  <Paragraphs>166</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Poppins</vt:lpstr>
      <vt:lpstr>Roboto Mono</vt:lpstr>
      <vt:lpstr>EB Garamond Medium</vt:lpstr>
      <vt:lpstr>Concert One</vt:lpstr>
      <vt:lpstr>Roboto Mono Medium</vt:lpstr>
      <vt:lpstr>EB Garamond</vt:lpstr>
      <vt:lpstr>Coming Soon</vt:lpstr>
      <vt:lpstr>Arial</vt:lpstr>
      <vt:lpstr>Notebook Lesson</vt:lpstr>
      <vt:lpstr>“Project with a Purpose”  Engineering  Notebook</vt:lpstr>
      <vt:lpstr>01</vt:lpstr>
      <vt:lpstr>PowerPoint Presentation</vt:lpstr>
      <vt:lpstr>Project with a Purpose</vt:lpstr>
      <vt:lpstr>02</vt:lpstr>
      <vt:lpstr>Scientific Method                 Engineering Design Method</vt:lpstr>
      <vt:lpstr>PowerPoint Presentation</vt:lpstr>
      <vt:lpstr>Step 1: ASK</vt:lpstr>
      <vt:lpstr>PowerPoint Presentation</vt:lpstr>
      <vt:lpstr>PowerPoint Presentation</vt:lpstr>
      <vt:lpstr>PowerPoint Presentation</vt:lpstr>
      <vt:lpstr>Step 2: </vt:lpstr>
      <vt:lpstr>PowerPoint Presentation</vt:lpstr>
      <vt:lpstr>Step 3: </vt:lpstr>
      <vt:lpstr>PowerPoint Presentation</vt:lpstr>
      <vt:lpstr>Step 4: IMAGINE </vt:lpstr>
      <vt:lpstr>PowerPoint Presentation</vt:lpstr>
      <vt:lpstr>Step 5: PLAN</vt:lpstr>
      <vt:lpstr>Step 6: CREATE</vt:lpstr>
      <vt:lpstr>PowerPoint Presentation</vt:lpstr>
      <vt:lpstr>CHECKPOINT:</vt:lpstr>
      <vt:lpstr>PowerPoint Presentation</vt:lpstr>
      <vt:lpstr>Step 7: MAKE</vt:lpstr>
      <vt:lpstr>Step 8: TEST</vt:lpstr>
      <vt:lpstr>PowerPoint Presentation</vt:lpstr>
      <vt:lpstr>Step 8: IMPROVE </vt:lpstr>
      <vt:lpstr>PowerPoint Presentation</vt:lpstr>
      <vt:lpstr>PowerPoint Presentation</vt:lpstr>
      <vt:lpstr>PowerPoint Presentation</vt:lpstr>
      <vt:lpstr>PowerPoint Presentation</vt:lpstr>
      <vt:lpstr>PowerPoint Presentation</vt:lpstr>
      <vt:lpstr>CHECKPOINT:</vt:lpstr>
      <vt:lpstr>Step 9: SHARE </vt:lpstr>
      <vt:lpstr>Presentation Checklist</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with a Purpose”  Engineering  Notebook</dc:title>
  <dc:creator>Sarah Weeks</dc:creator>
  <cp:lastModifiedBy>Sarah Weeks</cp:lastModifiedBy>
  <cp:revision>1</cp:revision>
  <dcterms:modified xsi:type="dcterms:W3CDTF">2022-09-02T21:41:27Z</dcterms:modified>
</cp:coreProperties>
</file>