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  <p:sldMasterId id="2147483664" r:id="rId2"/>
  </p:sldMasterIdLst>
  <p:notesMasterIdLst>
    <p:notesMasterId r:id="rId6"/>
  </p:notesMasterIdLst>
  <p:sldIdLst>
    <p:sldId id="256" r:id="rId3"/>
    <p:sldId id="257" r:id="rId4"/>
    <p:sldId id="258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entury Gothic" panose="020B0502020202020204" pitchFamily="34" charset="0"/>
      <p:regular r:id="rId11"/>
      <p:bold r:id="rId12"/>
      <p:italic r:id="rId13"/>
      <p:boldItalic r:id="rId14"/>
    </p:embeddedFont>
    <p:embeddedFont>
      <p:font typeface="Verdana" panose="020B060403050404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6024c3c412_0_1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26024c3c412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6024c3c412_0_2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26024c3c412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Generic 1">
  <p:cSld name="Cover – Generic 1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1920240"/>
            <a:ext cx="12192000" cy="493776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53143" y="2708156"/>
            <a:ext cx="10885714" cy="128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653143" y="4407954"/>
            <a:ext cx="10885714" cy="90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2"/>
          </p:nvPr>
        </p:nvSpPr>
        <p:spPr>
          <a:xfrm>
            <a:off x="3856038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5" name="Google Shape;15;p2" descr="A picture containing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42303" y="634408"/>
            <a:ext cx="3486491" cy="640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/>
          <p:nvPr/>
        </p:nvSpPr>
        <p:spPr>
          <a:xfrm>
            <a:off x="0" y="836762"/>
            <a:ext cx="12192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– 1">
  <p:cSld name="Photo – 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/>
          <p:nvPr/>
        </p:nvSpPr>
        <p:spPr>
          <a:xfrm>
            <a:off x="6096000" y="836762"/>
            <a:ext cx="6096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1"/>
          </p:nvPr>
        </p:nvSpPr>
        <p:spPr>
          <a:xfrm>
            <a:off x="618226" y="1485900"/>
            <a:ext cx="5477700" cy="44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>
            <a:spLocks noGrp="1"/>
          </p:cNvSpPr>
          <p:nvPr>
            <p:ph type="pic" idx="2"/>
          </p:nvPr>
        </p:nvSpPr>
        <p:spPr>
          <a:xfrm>
            <a:off x="6383547" y="312973"/>
            <a:ext cx="5486400" cy="56694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54777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– 2">
  <p:cSld name="Photo – 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/>
          <p:nvPr/>
        </p:nvSpPr>
        <p:spPr>
          <a:xfrm>
            <a:off x="6096000" y="836762"/>
            <a:ext cx="6096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1"/>
          </p:nvPr>
        </p:nvSpPr>
        <p:spPr>
          <a:xfrm>
            <a:off x="618226" y="1485900"/>
            <a:ext cx="5477700" cy="45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>
            <a:spLocks noGrp="1"/>
          </p:cNvSpPr>
          <p:nvPr>
            <p:ph type="pic" idx="2"/>
          </p:nvPr>
        </p:nvSpPr>
        <p:spPr>
          <a:xfrm>
            <a:off x="6383546" y="312973"/>
            <a:ext cx="5486400" cy="27615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54777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>
            <a:spLocks noGrp="1"/>
          </p:cNvSpPr>
          <p:nvPr>
            <p:ph type="pic" idx="3"/>
          </p:nvPr>
        </p:nvSpPr>
        <p:spPr>
          <a:xfrm>
            <a:off x="6383547" y="3259750"/>
            <a:ext cx="5486400" cy="27615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– 4">
  <p:cSld name="Photo – 4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/>
          <p:nvPr/>
        </p:nvSpPr>
        <p:spPr>
          <a:xfrm>
            <a:off x="6096000" y="900287"/>
            <a:ext cx="6096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618226" y="1485900"/>
            <a:ext cx="5477700" cy="4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54777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>
            <a:spLocks noGrp="1"/>
          </p:cNvSpPr>
          <p:nvPr>
            <p:ph type="pic" idx="2"/>
          </p:nvPr>
        </p:nvSpPr>
        <p:spPr>
          <a:xfrm>
            <a:off x="6383547" y="31297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03" name="Google Shape;103;p16"/>
          <p:cNvSpPr>
            <a:spLocks noGrp="1"/>
          </p:cNvSpPr>
          <p:nvPr>
            <p:ph type="pic" idx="3"/>
          </p:nvPr>
        </p:nvSpPr>
        <p:spPr>
          <a:xfrm>
            <a:off x="9218187" y="31297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04" name="Google Shape;104;p16"/>
          <p:cNvSpPr>
            <a:spLocks noGrp="1"/>
          </p:cNvSpPr>
          <p:nvPr>
            <p:ph type="pic" idx="4"/>
          </p:nvPr>
        </p:nvSpPr>
        <p:spPr>
          <a:xfrm>
            <a:off x="6383547" y="323905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05" name="Google Shape;105;p16"/>
          <p:cNvSpPr>
            <a:spLocks noGrp="1"/>
          </p:cNvSpPr>
          <p:nvPr>
            <p:ph type="pic" idx="5"/>
          </p:nvPr>
        </p:nvSpPr>
        <p:spPr>
          <a:xfrm>
            <a:off x="9218187" y="323905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ver – Photo 4">
  <p:cSld name="1_Cover – Photo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/>
          <p:nvPr/>
        </p:nvSpPr>
        <p:spPr>
          <a:xfrm>
            <a:off x="0" y="0"/>
            <a:ext cx="79323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7"/>
          <p:cNvSpPr txBox="1">
            <a:spLocks noGrp="1"/>
          </p:cNvSpPr>
          <p:nvPr>
            <p:ph type="ctrTitle"/>
          </p:nvPr>
        </p:nvSpPr>
        <p:spPr>
          <a:xfrm>
            <a:off x="609600" y="1821051"/>
            <a:ext cx="6400800" cy="21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609600" y="4243380"/>
            <a:ext cx="64008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2"/>
          </p:nvPr>
        </p:nvSpPr>
        <p:spPr>
          <a:xfrm>
            <a:off x="609600" y="6130593"/>
            <a:ext cx="4479900" cy="2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1" name="Google Shape;111;p17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144" y="511305"/>
            <a:ext cx="2441417" cy="447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Generic 2">
  <p:cSld name="Cover – Generic 2">
    <p:bg>
      <p:bgPr>
        <a:solidFill>
          <a:schemeClr val="dk2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7932420" y="0"/>
            <a:ext cx="425958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609600" y="1605788"/>
            <a:ext cx="6406342" cy="2161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609600" y="4035865"/>
            <a:ext cx="640634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2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1" name="Google Shape;21;p3" descr="A picture containing text, clipar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35639" y="3205223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Photo 1">
  <p:cSld name="Cover – Photo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1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7" name="Google Shape;27;p4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Photo 2">
  <p:cSld name="Cover – Photo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5"/>
          <p:cNvSpPr txBox="1">
            <a:spLocks noGrp="1"/>
          </p:cNvSpPr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3" name="Google Shape;33;p5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Photo 3">
  <p:cSld name="Cover – Photo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"/>
          <p:cNvSpPr txBox="1">
            <a:spLocks noGrp="1"/>
          </p:cNvSpPr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ubTitle" idx="1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9" name="Google Shape;39;p6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ver – Photo 4">
  <p:cSld name="1_Cover – Photo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7"/>
          <p:cNvSpPr txBox="1">
            <a:spLocks noGrp="1"/>
          </p:cNvSpPr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5" name="Google Shape;45;p7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609600" y="1485900"/>
            <a:ext cx="10972800" cy="4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613954" y="1493808"/>
            <a:ext cx="5305800" cy="46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6276703" y="1485900"/>
            <a:ext cx="5305800" cy="4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>
            <a:off x="609600" y="1504118"/>
            <a:ext cx="5305800" cy="3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2"/>
          </p:nvPr>
        </p:nvSpPr>
        <p:spPr>
          <a:xfrm>
            <a:off x="609600" y="2035834"/>
            <a:ext cx="5305800" cy="40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3"/>
          </p:nvPr>
        </p:nvSpPr>
        <p:spPr>
          <a:xfrm>
            <a:off x="6276703" y="1504118"/>
            <a:ext cx="53058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4"/>
          </p:nvPr>
        </p:nvSpPr>
        <p:spPr>
          <a:xfrm>
            <a:off x="6276703" y="2035834"/>
            <a:ext cx="5305800" cy="40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">
          <p15:clr>
            <a:srgbClr val="F26B43"/>
          </p15:clr>
        </p15:guide>
        <p15:guide id="2" pos="729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609600" y="1485900"/>
            <a:ext cx="10972800" cy="4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58C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2" name="Google Shape;52;p8"/>
          <p:cNvCxnSpPr/>
          <p:nvPr/>
        </p:nvCxnSpPr>
        <p:spPr>
          <a:xfrm>
            <a:off x="0" y="1292531"/>
            <a:ext cx="12192000" cy="0"/>
          </a:xfrm>
          <a:prstGeom prst="straightConnector1">
            <a:avLst/>
          </a:prstGeom>
          <a:noFill/>
          <a:ln w="114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3" name="Google Shape;53;p8" descr="A picture containing text, clipart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09600" y="6515846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44">
          <p15:clr>
            <a:srgbClr val="F26B43"/>
          </p15:clr>
        </p15:guide>
        <p15:guide id="2" pos="384">
          <p15:clr>
            <a:srgbClr val="F26B43"/>
          </p15:clr>
        </p15:guide>
        <p15:guide id="3" pos="7296">
          <p15:clr>
            <a:srgbClr val="F26B43"/>
          </p15:clr>
        </p15:guide>
        <p15:guide id="4" orient="horz" pos="936">
          <p15:clr>
            <a:srgbClr val="F26B43"/>
          </p15:clr>
        </p15:guide>
        <p15:guide id="5" orient="horz" pos="192">
          <p15:clr>
            <a:srgbClr val="F26B43"/>
          </p15:clr>
        </p15:guide>
        <p15:guide id="6" orient="horz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ctrTitle"/>
          </p:nvPr>
        </p:nvSpPr>
        <p:spPr>
          <a:xfrm>
            <a:off x="653093" y="3553256"/>
            <a:ext cx="108858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n-US"/>
              <a:t>LESSON 8 - WHAT SUPPORT DO I NEED AND WHO WILL HELP?</a:t>
            </a:r>
            <a:endParaRPr/>
          </a:p>
        </p:txBody>
      </p:sp>
      <p:sp>
        <p:nvSpPr>
          <p:cNvPr id="118" name="Google Shape;118;p18"/>
          <p:cNvSpPr txBox="1"/>
          <p:nvPr/>
        </p:nvSpPr>
        <p:spPr>
          <a:xfrm>
            <a:off x="709100" y="4833350"/>
            <a:ext cx="10549200" cy="11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SOME OF THE RESOURCES YOU WILL NEED FOR THE PROJECT YOU ARE WORKING ON (SPACE, MONEY, DONATIONS, ETC.)?</a:t>
            </a:r>
            <a:endParaRPr sz="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24" name="Google Shape;124;p19"/>
          <p:cNvSpPr txBox="1"/>
          <p:nvPr/>
        </p:nvSpPr>
        <p:spPr>
          <a:xfrm>
            <a:off x="-66475" y="1000525"/>
            <a:ext cx="12278400" cy="54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19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26" name="Google Shape;126;p19"/>
          <p:cNvSpPr txBox="1"/>
          <p:nvPr/>
        </p:nvSpPr>
        <p:spPr>
          <a:xfrm>
            <a:off x="590650" y="53300"/>
            <a:ext cx="11329800" cy="1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Asking for help creates awareness and gains support for the greater good.</a:t>
            </a:r>
            <a:endParaRPr sz="4300" b="1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3305300" y="1748775"/>
            <a:ext cx="4837500" cy="1058700"/>
          </a:xfrm>
          <a:prstGeom prst="rect">
            <a:avLst/>
          </a:prstGeom>
          <a:noFill/>
          <a:ln w="28575" cap="flat" cmpd="sng">
            <a:solidFill>
              <a:srgbClr val="543019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entury Gothic"/>
                <a:ea typeface="Century Gothic"/>
                <a:cs typeface="Century Gothic"/>
                <a:sym typeface="Century Gothic"/>
              </a:rPr>
              <a:t>Your project needs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3575" y="5432425"/>
            <a:ext cx="89535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 txBox="1"/>
          <p:nvPr/>
        </p:nvSpPr>
        <p:spPr>
          <a:xfrm>
            <a:off x="9246925" y="5341225"/>
            <a:ext cx="2891700" cy="10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Synthesize project ideas and goals into a project plan with assigned tasks for gaining support from people and organizations.</a:t>
            </a:r>
            <a:endParaRPr sz="1300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271550" y="3739875"/>
            <a:ext cx="3480600" cy="1058700"/>
          </a:xfrm>
          <a:prstGeom prst="rect">
            <a:avLst/>
          </a:prstGeom>
          <a:noFill/>
          <a:ln w="28575" cap="flat" cmpd="sng">
            <a:solidFill>
              <a:srgbClr val="543019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entury Gothic"/>
                <a:ea typeface="Century Gothic"/>
                <a:cs typeface="Century Gothic"/>
                <a:sym typeface="Century Gothic"/>
              </a:rPr>
              <a:t>One letter to the principal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4207175" y="3739875"/>
            <a:ext cx="3480600" cy="1058700"/>
          </a:xfrm>
          <a:prstGeom prst="rect">
            <a:avLst/>
          </a:prstGeom>
          <a:noFill/>
          <a:ln w="28575" cap="flat" cmpd="sng">
            <a:solidFill>
              <a:srgbClr val="543019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entury Gothic"/>
                <a:ea typeface="Century Gothic"/>
                <a:cs typeface="Century Gothic"/>
                <a:sym typeface="Century Gothic"/>
              </a:rPr>
              <a:t>One grant proposal</a:t>
            </a:r>
            <a:endParaRPr sz="24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8142800" y="3739875"/>
            <a:ext cx="3480600" cy="1058700"/>
          </a:xfrm>
          <a:prstGeom prst="rect">
            <a:avLst/>
          </a:prstGeom>
          <a:noFill/>
          <a:ln w="28575" cap="flat" cmpd="sng">
            <a:solidFill>
              <a:srgbClr val="543019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entury Gothic"/>
                <a:ea typeface="Century Gothic"/>
                <a:cs typeface="Century Gothic"/>
                <a:sym typeface="Century Gothic"/>
              </a:rPr>
              <a:t>Several letters to businesses</a:t>
            </a:r>
            <a:endParaRPr sz="24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33" name="Google Shape;133;p19"/>
          <p:cNvCxnSpPr/>
          <p:nvPr/>
        </p:nvCxnSpPr>
        <p:spPr>
          <a:xfrm>
            <a:off x="1731650" y="3244425"/>
            <a:ext cx="82179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19"/>
          <p:cNvCxnSpPr/>
          <p:nvPr/>
        </p:nvCxnSpPr>
        <p:spPr>
          <a:xfrm>
            <a:off x="5724050" y="2787975"/>
            <a:ext cx="0" cy="912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19"/>
          <p:cNvCxnSpPr/>
          <p:nvPr/>
        </p:nvCxnSpPr>
        <p:spPr>
          <a:xfrm>
            <a:off x="1731650" y="3244425"/>
            <a:ext cx="0" cy="495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19"/>
          <p:cNvCxnSpPr/>
          <p:nvPr/>
        </p:nvCxnSpPr>
        <p:spPr>
          <a:xfrm>
            <a:off x="9830025" y="3244425"/>
            <a:ext cx="0" cy="495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37" name="Google Shape;137;p19"/>
          <p:cNvSpPr txBox="1"/>
          <p:nvPr/>
        </p:nvSpPr>
        <p:spPr>
          <a:xfrm>
            <a:off x="165125" y="5988300"/>
            <a:ext cx="60033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DF36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**Remember: People who help will feel honored, not bothered.</a:t>
            </a:r>
            <a:endParaRPr>
              <a:solidFill>
                <a:srgbClr val="DF36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8400" y="1709325"/>
            <a:ext cx="4471850" cy="422554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0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44" name="Google Shape;144;p20"/>
          <p:cNvSpPr txBox="1"/>
          <p:nvPr/>
        </p:nvSpPr>
        <p:spPr>
          <a:xfrm>
            <a:off x="654775" y="0"/>
            <a:ext cx="9307800" cy="12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Spread the news and gain support!</a:t>
            </a:r>
            <a:endParaRPr sz="4300" b="1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5" name="Google Shape;14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3575" y="5356225"/>
            <a:ext cx="89535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0"/>
          <p:cNvSpPr txBox="1"/>
          <p:nvPr/>
        </p:nvSpPr>
        <p:spPr>
          <a:xfrm>
            <a:off x="9246925" y="5265025"/>
            <a:ext cx="2891700" cy="10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Synthesize project ideas and goals into a project plan with assigned tasks for gaining support from people and organizations.</a:t>
            </a:r>
            <a:endParaRPr sz="1300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Google Shape;147;p20"/>
          <p:cNvSpPr txBox="1"/>
          <p:nvPr/>
        </p:nvSpPr>
        <p:spPr>
          <a:xfrm>
            <a:off x="207925" y="1485900"/>
            <a:ext cx="5546700" cy="49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543019"/>
              </a:buClr>
              <a:buSzPts val="2200"/>
              <a:buFont typeface="Century Gothic"/>
              <a:buChar char="●"/>
            </a:pPr>
            <a:r>
              <a:rPr lang="en-US" sz="22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Create an awareness on social media!</a:t>
            </a:r>
            <a:br>
              <a:rPr lang="en-US" sz="22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200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543019"/>
              </a:buClr>
              <a:buSzPts val="2200"/>
              <a:buFont typeface="Century Gothic"/>
              <a:buChar char="●"/>
            </a:pPr>
            <a:r>
              <a:rPr lang="en-US" sz="22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Call the local radio and TV stations!</a:t>
            </a:r>
            <a:br>
              <a:rPr lang="en-US" sz="22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200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543019"/>
              </a:buClr>
              <a:buSzPts val="2200"/>
              <a:buFont typeface="Century Gothic"/>
              <a:buChar char="●"/>
            </a:pPr>
            <a:r>
              <a:rPr lang="en-US" sz="22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Call the city chamber of commerce!</a:t>
            </a:r>
            <a:br>
              <a:rPr lang="en-US" sz="22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200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543019"/>
              </a:buClr>
              <a:buSzPts val="2200"/>
              <a:buFont typeface="Century Gothic"/>
              <a:buChar char="●"/>
            </a:pPr>
            <a:r>
              <a:rPr lang="en-US" sz="22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Call business leaders in the community!</a:t>
            </a:r>
            <a:br>
              <a:rPr lang="en-US" sz="22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200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543019"/>
              </a:buClr>
              <a:buSzPts val="2200"/>
              <a:buFont typeface="Century Gothic"/>
              <a:buChar char="●"/>
            </a:pPr>
            <a:r>
              <a:rPr lang="en-US" sz="22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else can you contact?</a:t>
            </a:r>
            <a:endParaRPr sz="2200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20"/>
          <p:cNvSpPr txBox="1"/>
          <p:nvPr/>
        </p:nvSpPr>
        <p:spPr>
          <a:xfrm rot="-1357530">
            <a:off x="8981781" y="1602856"/>
            <a:ext cx="2819815" cy="1621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entury Gothic"/>
                <a:ea typeface="Century Gothic"/>
                <a:cs typeface="Century Gothic"/>
                <a:sym typeface="Century Gothic"/>
              </a:rPr>
              <a:t>Raise awareness by sharing your passion for your cause and tell people about the impact you hope to make!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rior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Microsoft Office PowerPoint</Application>
  <PresentationFormat>Widescreen</PresentationFormat>
  <Paragraphs>21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Century Gothic</vt:lpstr>
      <vt:lpstr>Arial</vt:lpstr>
      <vt:lpstr>Verdana</vt:lpstr>
      <vt:lpstr>Calibri</vt:lpstr>
      <vt:lpstr>Title slides</vt:lpstr>
      <vt:lpstr>Interior slides</vt:lpstr>
      <vt:lpstr>LESSON 8 - WHAT SUPPORT DO I NEED AND WHO WILL HELP?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8 - WHAT SUPPORT DO I NEED AND WHO WILL HELP?</dc:title>
  <cp:lastModifiedBy>Kelsey Noroski</cp:lastModifiedBy>
  <cp:revision>1</cp:revision>
  <dcterms:modified xsi:type="dcterms:W3CDTF">2023-11-06T16:31:40Z</dcterms:modified>
</cp:coreProperties>
</file>