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12192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02437b7f2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2602437b7f2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602437b7f2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602437b7f2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602437b7f2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602437b7f2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602437b7f2_0_4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602437b7f2_0_4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2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2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2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Relationship Id="rId3" Type="http://schemas.openxmlformats.org/officeDocument/2006/relationships/image" Target="../media/image2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Relationship Id="rId3" Type="http://schemas.openxmlformats.org/officeDocument/2006/relationships/image" Target="../media/image2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2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Relationship Id="rId3" Type="http://schemas.openxmlformats.org/officeDocument/2006/relationships/image" Target="../media/image2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53143" y="2708156"/>
            <a:ext cx="10885714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53143" y="4407954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3856038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2">
  <p:cSld name="Transition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12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" name="Google Shape;70;p12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71" name="Google Shape;7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3">
  <p:cSld name="Transition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5" name="Google Shape;75;p13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" name="Google Shape;76;p13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77" name="Google Shape;7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4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Simple">
  <p:cSld name="End – Simple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 txBox="1"/>
          <p:nvPr>
            <p:ph type="ctrTitle"/>
          </p:nvPr>
        </p:nvSpPr>
        <p:spPr>
          <a:xfrm>
            <a:off x="653143" y="3429000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picture containing logo&#10;&#10;Description automatically generated" id="87" name="Google Shape;8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With subhead">
  <p:cSld name="End – With subhead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/>
          <p:nvPr>
            <p:ph type="ctrTitle"/>
          </p:nvPr>
        </p:nvSpPr>
        <p:spPr>
          <a:xfrm>
            <a:off x="653143" y="2714091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16"/>
          <p:cNvSpPr txBox="1"/>
          <p:nvPr>
            <p:ph idx="1" type="subTitle"/>
          </p:nvPr>
        </p:nvSpPr>
        <p:spPr>
          <a:xfrm>
            <a:off x="2165311" y="4292202"/>
            <a:ext cx="78615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52F2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52F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92" name="Google Shape;9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/>
          <p:nvPr>
            <p:ph type="ctrTitle"/>
          </p:nvPr>
        </p:nvSpPr>
        <p:spPr>
          <a:xfrm>
            <a:off x="653143" y="2708156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17"/>
          <p:cNvSpPr txBox="1"/>
          <p:nvPr>
            <p:ph idx="1" type="subTitle"/>
          </p:nvPr>
        </p:nvSpPr>
        <p:spPr>
          <a:xfrm>
            <a:off x="653143" y="4407954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2" type="body"/>
          </p:nvPr>
        </p:nvSpPr>
        <p:spPr>
          <a:xfrm>
            <a:off x="3856038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98" name="Google Shape;9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2">
  <p:cSld name="Photo – 2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618226" y="1485900"/>
            <a:ext cx="5477700" cy="4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8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/>
          <p:nvPr>
            <p:ph idx="2" type="pic"/>
          </p:nvPr>
        </p:nvSpPr>
        <p:spPr>
          <a:xfrm>
            <a:off x="6383546" y="312973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5" name="Google Shape;105;p18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8"/>
          <p:cNvSpPr/>
          <p:nvPr>
            <p:ph idx="3" type="pic"/>
          </p:nvPr>
        </p:nvSpPr>
        <p:spPr>
          <a:xfrm>
            <a:off x="6383547" y="3259750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>
            <p:ph type="ctrTitle"/>
          </p:nvPr>
        </p:nvSpPr>
        <p:spPr>
          <a:xfrm>
            <a:off x="653143" y="2708156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1" name="Google Shape;111;p20"/>
          <p:cNvSpPr txBox="1"/>
          <p:nvPr>
            <p:ph idx="1" type="subTitle"/>
          </p:nvPr>
        </p:nvSpPr>
        <p:spPr>
          <a:xfrm>
            <a:off x="653143" y="4407954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0"/>
          <p:cNvSpPr txBox="1"/>
          <p:nvPr>
            <p:ph idx="2" type="body"/>
          </p:nvPr>
        </p:nvSpPr>
        <p:spPr>
          <a:xfrm>
            <a:off x="3856038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13" name="Google Shape;11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7932420" y="0"/>
            <a:ext cx="42597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 txBox="1"/>
          <p:nvPr>
            <p:ph type="ctrTitle"/>
          </p:nvPr>
        </p:nvSpPr>
        <p:spPr>
          <a:xfrm>
            <a:off x="609600" y="1605788"/>
            <a:ext cx="6406200" cy="216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7" name="Google Shape;117;p21"/>
          <p:cNvSpPr txBox="1"/>
          <p:nvPr>
            <p:ph idx="1" type="subTitle"/>
          </p:nvPr>
        </p:nvSpPr>
        <p:spPr>
          <a:xfrm>
            <a:off x="609600" y="4035865"/>
            <a:ext cx="64062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1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19" name="Google Shape;11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5639" y="3205223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2"/>
          <p:cNvSpPr txBox="1"/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3" name="Google Shape;123;p22"/>
          <p:cNvSpPr txBox="1"/>
          <p:nvPr>
            <p:ph idx="1" type="subTitle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2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25" name="Google Shape;12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932420" y="0"/>
            <a:ext cx="42595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609600" y="1605788"/>
            <a:ext cx="6406342" cy="21617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09600" y="4035865"/>
            <a:ext cx="640634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5639" y="3205223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3"/>
          <p:cNvSpPr txBox="1"/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3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31" name="Google Shape;13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4"/>
          <p:cNvSpPr txBox="1"/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5" name="Google Shape;135;p24"/>
          <p:cNvSpPr txBox="1"/>
          <p:nvPr>
            <p:ph idx="1" type="subTitle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24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37" name="Google Shape;13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5"/>
          <p:cNvSpPr txBox="1"/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1" name="Google Shape;141;p25"/>
          <p:cNvSpPr txBox="1"/>
          <p:nvPr>
            <p:ph idx="1" type="subTitle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25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43" name="Google Shape;14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Brown">
  <p:cSld name="Transition – Brown">
    <p:bg>
      <p:bgPr>
        <a:solidFill>
          <a:schemeClr val="dk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1" name="Google Shape;51;p9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53" name="Google Shape;5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ink">
  <p:cSld name="Transition – Pink">
    <p:bg>
      <p:bgPr>
        <a:solidFill>
          <a:schemeClr val="dk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10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" name="Google Shape;57;p10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0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59" name="Google Shape;5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1">
  <p:cSld name="Transition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11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" name="Google Shape;64;p11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65" name="Google Shape;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ctrTitle"/>
          </p:nvPr>
        </p:nvSpPr>
        <p:spPr>
          <a:xfrm>
            <a:off x="653093" y="3553256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/>
              <a:t>LESSON 7 - </a:t>
            </a:r>
            <a:r>
              <a:rPr lang="en-US">
                <a:solidFill>
                  <a:srgbClr val="543019"/>
                </a:solidFill>
              </a:rPr>
              <a:t>SMART</a:t>
            </a:r>
            <a:r>
              <a:rPr lang="en-US"/>
              <a:t> GOALS IMPROVE IMPACT AND HELP YOU PERSEVERE</a:t>
            </a:r>
            <a:endParaRPr/>
          </a:p>
        </p:txBody>
      </p:sp>
      <p:sp>
        <p:nvSpPr>
          <p:cNvPr id="150" name="Google Shape;150;p26"/>
          <p:cNvSpPr txBox="1"/>
          <p:nvPr/>
        </p:nvSpPr>
        <p:spPr>
          <a:xfrm>
            <a:off x="653093" y="485730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CAN YOU MOTIVATE OTHERS AND HAVE FUN WITH THE PROJECT?</a:t>
            </a:r>
            <a:endParaRPr sz="2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ctrTitle"/>
          </p:nvPr>
        </p:nvSpPr>
        <p:spPr>
          <a:xfrm>
            <a:off x="29100" y="0"/>
            <a:ext cx="12133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r>
              <a:rPr lang="en-US"/>
              <a:t>COMMON FUNDRAISING / PROJECT CHALLENGES</a:t>
            </a:r>
            <a:endParaRPr/>
          </a:p>
        </p:txBody>
      </p:sp>
      <p:sp>
        <p:nvSpPr>
          <p:cNvPr id="156" name="Google Shape;156;p27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7" name="Google Shape;157;p27"/>
          <p:cNvCxnSpPr>
            <a:stCxn id="158" idx="0"/>
            <a:endCxn id="158" idx="4"/>
          </p:cNvCxnSpPr>
          <p:nvPr/>
        </p:nvCxnSpPr>
        <p:spPr>
          <a:xfrm>
            <a:off x="6047425" y="2185600"/>
            <a:ext cx="0" cy="36039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Google Shape;159;p27"/>
          <p:cNvSpPr/>
          <p:nvPr/>
        </p:nvSpPr>
        <p:spPr>
          <a:xfrm>
            <a:off x="2778175" y="1476500"/>
            <a:ext cx="2681100" cy="1797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0" name="Google Shape;160;p27"/>
          <p:cNvCxnSpPr>
            <a:stCxn id="158" idx="6"/>
            <a:endCxn id="158" idx="2"/>
          </p:cNvCxnSpPr>
          <p:nvPr/>
        </p:nvCxnSpPr>
        <p:spPr>
          <a:xfrm rot="10800000">
            <a:off x="4162975" y="3987550"/>
            <a:ext cx="376890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" name="Google Shape;161;p27"/>
          <p:cNvSpPr/>
          <p:nvPr/>
        </p:nvSpPr>
        <p:spPr>
          <a:xfrm>
            <a:off x="6635575" y="1476488"/>
            <a:ext cx="2681100" cy="1797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7"/>
          <p:cNvSpPr/>
          <p:nvPr/>
        </p:nvSpPr>
        <p:spPr>
          <a:xfrm>
            <a:off x="6875400" y="4377913"/>
            <a:ext cx="2681100" cy="1797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7"/>
          <p:cNvSpPr/>
          <p:nvPr/>
        </p:nvSpPr>
        <p:spPr>
          <a:xfrm>
            <a:off x="2719900" y="4377913"/>
            <a:ext cx="2681100" cy="1797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7"/>
          <p:cNvSpPr/>
          <p:nvPr/>
        </p:nvSpPr>
        <p:spPr>
          <a:xfrm>
            <a:off x="4162975" y="2185600"/>
            <a:ext cx="3768900" cy="3603900"/>
          </a:xfrm>
          <a:prstGeom prst="ellipse">
            <a:avLst/>
          </a:prstGeom>
          <a:solidFill>
            <a:srgbClr val="DF367F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4" name="Google Shape;164;p27"/>
          <p:cNvCxnSpPr>
            <a:stCxn id="158" idx="0"/>
          </p:cNvCxnSpPr>
          <p:nvPr/>
        </p:nvCxnSpPr>
        <p:spPr>
          <a:xfrm>
            <a:off x="6047425" y="2185600"/>
            <a:ext cx="0" cy="36039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27"/>
          <p:cNvCxnSpPr>
            <a:stCxn id="158" idx="2"/>
            <a:endCxn id="158" idx="6"/>
          </p:cNvCxnSpPr>
          <p:nvPr/>
        </p:nvCxnSpPr>
        <p:spPr>
          <a:xfrm>
            <a:off x="4162975" y="3987550"/>
            <a:ext cx="37689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" name="Google Shape;166;p27"/>
          <p:cNvSpPr txBox="1"/>
          <p:nvPr/>
        </p:nvSpPr>
        <p:spPr>
          <a:xfrm>
            <a:off x="3225100" y="2107925"/>
            <a:ext cx="16707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 SMART goals</a:t>
            </a:r>
            <a:endParaRPr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7"/>
          <p:cNvSpPr txBox="1"/>
          <p:nvPr/>
        </p:nvSpPr>
        <p:spPr>
          <a:xfrm>
            <a:off x="7140775" y="1903925"/>
            <a:ext cx="16707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 your helpers, be thankful</a:t>
            </a:r>
            <a:endParaRPr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7380600" y="4912225"/>
            <a:ext cx="16707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Assist stressed classmates with difficult tasks</a:t>
            </a:r>
            <a:endParaRPr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3157100" y="5019050"/>
            <a:ext cx="16707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Focus on the impact you want to make</a:t>
            </a:r>
            <a:endParaRPr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4376725" y="2983099"/>
            <a:ext cx="1670700" cy="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Unclear or unrealistic goals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6047425" y="2983099"/>
            <a:ext cx="1670700" cy="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Over-working volunteers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4376725" y="4377924"/>
            <a:ext cx="1670700" cy="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Vague about your cause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27"/>
          <p:cNvSpPr txBox="1"/>
          <p:nvPr/>
        </p:nvSpPr>
        <p:spPr>
          <a:xfrm>
            <a:off x="6053125" y="4377924"/>
            <a:ext cx="1670700" cy="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working </a:t>
            </a:r>
            <a:br>
              <a:rPr b="1"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a team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27"/>
          <p:cNvSpPr/>
          <p:nvPr/>
        </p:nvSpPr>
        <p:spPr>
          <a:xfrm rot="-2359723">
            <a:off x="7042586" y="2673993"/>
            <a:ext cx="553830" cy="2206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430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7"/>
          <p:cNvSpPr/>
          <p:nvPr/>
        </p:nvSpPr>
        <p:spPr>
          <a:xfrm rot="2125765">
            <a:off x="7032746" y="5200397"/>
            <a:ext cx="553735" cy="19470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430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7"/>
          <p:cNvSpPr/>
          <p:nvPr/>
        </p:nvSpPr>
        <p:spPr>
          <a:xfrm rot="8423111">
            <a:off x="4829064" y="5352899"/>
            <a:ext cx="553775" cy="20323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430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7"/>
          <p:cNvSpPr/>
          <p:nvPr/>
        </p:nvSpPr>
        <p:spPr>
          <a:xfrm rot="-7812651">
            <a:off x="4549687" y="2673310"/>
            <a:ext cx="553901" cy="1928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430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28"/>
          <p:cNvSpPr txBox="1"/>
          <p:nvPr/>
        </p:nvSpPr>
        <p:spPr>
          <a:xfrm>
            <a:off x="500650" y="-626675"/>
            <a:ext cx="113298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goals for our project(s)?</a:t>
            </a:r>
            <a:endParaRPr b="1" sz="4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WILL YOU ACHIEVE YOUR GOALS?</a:t>
            </a:r>
            <a:endParaRPr b="1" sz="43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8"/>
          <p:cNvSpPr txBox="1"/>
          <p:nvPr/>
        </p:nvSpPr>
        <p:spPr>
          <a:xfrm>
            <a:off x="194275" y="5284650"/>
            <a:ext cx="4837500" cy="1058700"/>
          </a:xfrm>
          <a:prstGeom prst="rect">
            <a:avLst/>
          </a:prstGeom>
          <a:noFill/>
          <a:ln cap="flat" cmpd="sng" w="28575">
            <a:solidFill>
              <a:srgbClr val="54301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Click to play, “Achieve More</a:t>
            </a:r>
            <a:b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by Setting Smart Goals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3575" y="5432425"/>
            <a:ext cx="8953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/>
          <p:nvPr/>
        </p:nvSpPr>
        <p:spPr>
          <a:xfrm>
            <a:off x="9246925" y="5341225"/>
            <a:ext cx="28917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SMART goals to improve the success of the project(s) and brainstorm ways to persevere despite obstacles</a:t>
            </a:r>
            <a:endParaRPr sz="1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0" y="1068525"/>
            <a:ext cx="6894900" cy="55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8" name="Google Shape;18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525" y="771900"/>
            <a:ext cx="9694951" cy="444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5626" y="5486675"/>
            <a:ext cx="943724" cy="65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type="ctrTitle"/>
          </p:nvPr>
        </p:nvSpPr>
        <p:spPr>
          <a:xfrm>
            <a:off x="653093" y="-152397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>
                <a:solidFill>
                  <a:srgbClr val="DF367F"/>
                </a:solidFill>
              </a:rPr>
              <a:t>SMART</a:t>
            </a:r>
            <a:r>
              <a:rPr lang="en-US"/>
              <a:t> </a:t>
            </a:r>
            <a:r>
              <a:rPr lang="en-US">
                <a:solidFill>
                  <a:schemeClr val="lt1"/>
                </a:solidFill>
              </a:rPr>
              <a:t>goal example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5" name="Google Shape;195;p2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29"/>
          <p:cNvSpPr txBox="1"/>
          <p:nvPr>
            <p:ph idx="1" type="subTitle"/>
          </p:nvPr>
        </p:nvSpPr>
        <p:spPr>
          <a:xfrm>
            <a:off x="696600" y="791350"/>
            <a:ext cx="11348700" cy="55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200">
                <a:solidFill>
                  <a:schemeClr val="lt1"/>
                </a:solidFill>
              </a:rPr>
              <a:t>pecific - I want to help five homeless families get connected to services so they can have access to the food and shelter they need.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200">
                <a:solidFill>
                  <a:schemeClr val="lt1"/>
                </a:solidFill>
              </a:rPr>
              <a:t> easurable - I will know that I’m reaching my goal if all five of these families are utilizing the services.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200">
                <a:solidFill>
                  <a:schemeClr val="lt1"/>
                </a:solidFill>
              </a:rPr>
              <a:t>ttainable - I already know the address of the some shelters in my area and I know how to communicate in a way that respects the dignity of the people I’d like to help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200">
                <a:solidFill>
                  <a:schemeClr val="lt1"/>
                </a:solidFill>
              </a:rPr>
              <a:t>elevant - I know families who have struggled in the past and I know there’s a need in my community. This aligns with my vision of someday having a career in public service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200">
                <a:solidFill>
                  <a:schemeClr val="lt1"/>
                </a:solidFill>
              </a:rPr>
              <a:t>ime-based - I want to have this goal accomplished in the next 3 months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197" name="Google Shape;197;p29"/>
          <p:cNvSpPr/>
          <p:nvPr/>
        </p:nvSpPr>
        <p:spPr>
          <a:xfrm>
            <a:off x="130950" y="585200"/>
            <a:ext cx="486259" cy="6775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DF367F"/>
                </a:solidFill>
                <a:latin typeface="Century Gothic"/>
              </a:rPr>
              <a:t>S</a:t>
            </a:r>
          </a:p>
        </p:txBody>
      </p:sp>
      <p:sp>
        <p:nvSpPr>
          <p:cNvPr id="198" name="Google Shape;198;p29"/>
          <p:cNvSpPr/>
          <p:nvPr/>
        </p:nvSpPr>
        <p:spPr>
          <a:xfrm>
            <a:off x="77700" y="1679850"/>
            <a:ext cx="651811" cy="6452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DF367F"/>
                </a:solidFill>
                <a:latin typeface="Century Gothic"/>
              </a:rPr>
              <a:t>M</a:t>
            </a:r>
          </a:p>
        </p:txBody>
      </p:sp>
      <p:sp>
        <p:nvSpPr>
          <p:cNvPr id="199" name="Google Shape;199;p29"/>
          <p:cNvSpPr/>
          <p:nvPr/>
        </p:nvSpPr>
        <p:spPr>
          <a:xfrm>
            <a:off x="130950" y="2680375"/>
            <a:ext cx="565649" cy="6452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DF367F"/>
                </a:solidFill>
                <a:latin typeface="Century Gothic"/>
              </a:rPr>
              <a:t>A</a:t>
            </a:r>
          </a:p>
        </p:txBody>
      </p:sp>
      <p:sp>
        <p:nvSpPr>
          <p:cNvPr id="200" name="Google Shape;200;p29"/>
          <p:cNvSpPr/>
          <p:nvPr/>
        </p:nvSpPr>
        <p:spPr>
          <a:xfrm>
            <a:off x="156618" y="4212150"/>
            <a:ext cx="521014" cy="6452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DF367F"/>
                </a:solidFill>
                <a:latin typeface="Century Gothic"/>
              </a:rPr>
              <a:t>R</a:t>
            </a:r>
          </a:p>
        </p:txBody>
      </p:sp>
      <p:sp>
        <p:nvSpPr>
          <p:cNvPr id="201" name="Google Shape;201;p29"/>
          <p:cNvSpPr/>
          <p:nvPr/>
        </p:nvSpPr>
        <p:spPr>
          <a:xfrm>
            <a:off x="156624" y="5617650"/>
            <a:ext cx="518205" cy="6452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DF367F"/>
                </a:solidFill>
                <a:latin typeface="Century Gothic"/>
              </a:rPr>
              <a:t>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/>
          <p:nvPr>
            <p:ph type="ctrTitle"/>
          </p:nvPr>
        </p:nvSpPr>
        <p:spPr>
          <a:xfrm>
            <a:off x="609600" y="115080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lt1"/>
                </a:solidFill>
              </a:rPr>
              <a:t>PHILANTHROPY</a:t>
            </a:r>
            <a:endParaRPr sz="4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07" name="Google Shape;207;p30"/>
          <p:cNvSpPr txBox="1"/>
          <p:nvPr/>
        </p:nvSpPr>
        <p:spPr>
          <a:xfrm>
            <a:off x="1162200" y="3431075"/>
            <a:ext cx="5477700" cy="19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22860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WILL</a:t>
            </a:r>
            <a:r>
              <a:rPr lang="en-US" sz="57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US" sz="5700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</a:t>
            </a:r>
            <a:r>
              <a:rPr lang="en-US" sz="57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5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r>
              <a:rPr b="1" lang="en-US" sz="5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b="1" sz="5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8" name="Google Shape;208;p30"/>
          <p:cNvCxnSpPr/>
          <p:nvPr/>
        </p:nvCxnSpPr>
        <p:spPr>
          <a:xfrm>
            <a:off x="97150" y="2739325"/>
            <a:ext cx="5702100" cy="0"/>
          </a:xfrm>
          <a:prstGeom prst="straightConnector1">
            <a:avLst/>
          </a:prstGeom>
          <a:noFill/>
          <a:ln cap="flat" cmpd="sng" w="9525">
            <a:solidFill>
              <a:srgbClr val="DF36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ansition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