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</p:sldIdLst>
  <p:sldSz cy="6858000" cx="12192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021fd472e_0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6021fd472e_0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022027743_0_2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6022027743_0_2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1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1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Relationship Id="rId3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Relationship Id="rId3" Type="http://schemas.openxmlformats.org/officeDocument/2006/relationships/image" Target="../media/image1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3" name="Google Shape;103;p16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1" name="Google Shape;111;p1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" name="Google Shape;112;p18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3" name="Google Shape;11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6" name="Google Shape;116;p1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19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19" name="Google Shape;119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3" name="Google Shape;123;p2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20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25" name="Google Shape;1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9" name="Google Shape;129;p2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p21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5" name="Google Shape;135;p2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p22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37" name="Google Shape;1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0" name="Google Shape;140;p2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1" name="Google Shape;141;p23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23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43" name="Google Shape;14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/>
          <p:nvPr>
            <p:ph type="ctrTitle"/>
          </p:nvPr>
        </p:nvSpPr>
        <p:spPr>
          <a:xfrm>
            <a:off x="653143" y="3429000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picture containing logo&#10;&#10;Description automatically generated" id="147" name="Google Shape;14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 txBox="1"/>
          <p:nvPr>
            <p:ph type="ctrTitle"/>
          </p:nvPr>
        </p:nvSpPr>
        <p:spPr>
          <a:xfrm>
            <a:off x="653143" y="2714091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1" name="Google Shape;151;p25"/>
          <p:cNvSpPr txBox="1"/>
          <p:nvPr>
            <p:ph idx="1" type="subTitle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2" name="Google Shape;15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1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53" name="Google Shape;53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ctrTitle"/>
          </p:nvPr>
        </p:nvSpPr>
        <p:spPr>
          <a:xfrm>
            <a:off x="653093" y="35532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US"/>
              <a:t>LESSON 6 - WHAT IS THE END GOAL FOR POSITIVE IMPACT?</a:t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653093" y="485730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WILL I </a:t>
            </a:r>
            <a:r>
              <a:rPr lang="en-US" sz="21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A DIFFERENCE</a:t>
            </a:r>
            <a:r>
              <a:rPr lang="en-US" sz="2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21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</a:pPr>
            <a:r>
              <a:rPr lang="en-US"/>
              <a:t>Otter Products, LLC Confidential and Proprietary Information </a:t>
            </a:r>
            <a:endParaRPr/>
          </a:p>
        </p:txBody>
      </p:sp>
      <p:sp>
        <p:nvSpPr>
          <p:cNvPr id="166" name="Google Shape;166;p27"/>
          <p:cNvSpPr txBox="1"/>
          <p:nvPr/>
        </p:nvSpPr>
        <p:spPr>
          <a:xfrm>
            <a:off x="502750" y="-79025"/>
            <a:ext cx="113298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b="1"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goals for our project(s)?</a:t>
            </a:r>
            <a:endParaRPr b="1" sz="4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GOALS OF OUR PROJECT(S)?</a:t>
            </a:r>
            <a:endParaRPr b="1" sz="4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3889763" y="1181100"/>
            <a:ext cx="4004525" cy="400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7"/>
          <p:cNvSpPr txBox="1"/>
          <p:nvPr/>
        </p:nvSpPr>
        <p:spPr>
          <a:xfrm>
            <a:off x="2807325" y="1511700"/>
            <a:ext cx="16029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Begin…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7311550" y="3898275"/>
            <a:ext cx="23052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…with the end in mind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194275" y="5080350"/>
            <a:ext cx="5915700" cy="1263000"/>
          </a:xfrm>
          <a:prstGeom prst="rect">
            <a:avLst/>
          </a:prstGeom>
          <a:noFill/>
          <a:ln cap="flat" cmpd="sng" w="28575">
            <a:solidFill>
              <a:srgbClr val="54301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Goals for the people our project is impacting</a:t>
            </a:r>
            <a:b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Goals for our supporters and ourselves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194275" y="4468350"/>
            <a:ext cx="2098200" cy="6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entury Gothic"/>
                <a:ea typeface="Century Gothic"/>
                <a:cs typeface="Century Gothic"/>
                <a:sym typeface="Century Gothic"/>
              </a:rPr>
              <a:t>Think about: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3575" y="5432425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/>
          <p:nvPr/>
        </p:nvSpPr>
        <p:spPr>
          <a:xfrm>
            <a:off x="9246925" y="5341225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an end goal for the </a:t>
            </a: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project(s) that will make an impact on the local, national, or global level.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ctrTitle"/>
          </p:nvPr>
        </p:nvSpPr>
        <p:spPr>
          <a:xfrm>
            <a:off x="696593" y="36155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/>
              <a:t>WHAT IS YOUR </a:t>
            </a:r>
            <a:r>
              <a:rPr lang="en-US">
                <a:solidFill>
                  <a:srgbClr val="DF367F"/>
                </a:solidFill>
              </a:rPr>
              <a:t>END GOAL</a:t>
            </a:r>
            <a:r>
              <a:rPr lang="en-US"/>
              <a:t>?</a:t>
            </a:r>
            <a:endParaRPr/>
          </a:p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6925" y="5207500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8"/>
          <p:cNvSpPr txBox="1"/>
          <p:nvPr/>
        </p:nvSpPr>
        <p:spPr>
          <a:xfrm>
            <a:off x="9232275" y="5328775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an end goal for the project(s) that will make an impact on the local, national, or global level.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8"/>
          <p:cNvSpPr txBox="1"/>
          <p:nvPr>
            <p:ph idx="1" type="subTitle"/>
          </p:nvPr>
        </p:nvSpPr>
        <p:spPr>
          <a:xfrm>
            <a:off x="696600" y="1912475"/>
            <a:ext cx="108858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700">
                <a:solidFill>
                  <a:schemeClr val="lt1"/>
                </a:solidFill>
              </a:rPr>
              <a:t>How will our project(s) make an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83" name="Google Shape;183;p28"/>
          <p:cNvSpPr txBox="1"/>
          <p:nvPr>
            <p:ph idx="1" type="subTitle"/>
          </p:nvPr>
        </p:nvSpPr>
        <p:spPr>
          <a:xfrm>
            <a:off x="696600" y="4260175"/>
            <a:ext cx="10885800" cy="5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700">
                <a:solidFill>
                  <a:schemeClr val="lt1"/>
                </a:solidFill>
              </a:rPr>
              <a:t>…on others and on YOU?</a:t>
            </a:r>
            <a:endParaRPr sz="2700">
              <a:solidFill>
                <a:schemeClr val="lt1"/>
              </a:solidFill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3135429" y="2741238"/>
            <a:ext cx="5921127" cy="12418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2"/>
                </a:solidFill>
                <a:latin typeface="Century Gothic"/>
              </a:rPr>
              <a:t>IMPACT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