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12192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font" Target="fonts/CenturyGothic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7f08e4f07_0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97f08e4f07_0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7f08e4f0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97f08e4f07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7f08e4f07_0_2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97f08e4f07_0_2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" name="Google Shape;70;p12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1" name="Google Shape;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7" name="Google Shape;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>
            <p:ph type="ctrTitle"/>
          </p:nvPr>
        </p:nvSpPr>
        <p:spPr>
          <a:xfrm>
            <a:off x="653143" y="3429000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picture containing logo&#10;&#10;Description automatically generated" id="87" name="Google Shape;8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>
            <a:off x="653143" y="2714091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2165311" y="4292202"/>
            <a:ext cx="7861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92" name="Google Shape;9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0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34" name="Google Shape;134;p23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4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4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1" name="Google Shape;141;p24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4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5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5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0" name="Google Shape;150;p25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1" name="Google Shape;151;p25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2" name="Google Shape;152;p25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3" name="Google Shape;5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10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9" name="Google Shape;5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1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9" name="Google Shape;99;p17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100" name="Google Shape;100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1Bpe_dAOL2M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ctrTitle"/>
          </p:nvPr>
        </p:nvSpPr>
        <p:spPr>
          <a:xfrm>
            <a:off x="310850" y="2999575"/>
            <a:ext cx="11617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LESSON 4 - PHILANTHROPY WITH PURPOSE</a:t>
            </a:r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1457075" y="4260225"/>
            <a:ext cx="89757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WANT TO DO? WHY DO YOU WANT TO DO IT?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0" name="Google Shape;160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4700" y="4963775"/>
            <a:ext cx="1422600" cy="8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5333400" y="5643775"/>
            <a:ext cx="15252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PLAY!</a:t>
            </a:r>
            <a:endParaRPr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609600" y="1485900"/>
            <a:ext cx="6413400" cy="47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“Giving is deeply emotional. But supplementing emotion with research makes it more </a:t>
            </a:r>
            <a:r>
              <a:rPr lang="en-US" sz="2600"/>
              <a:t>likely</a:t>
            </a:r>
            <a:r>
              <a:rPr lang="en-US" sz="2600"/>
              <a:t> that a gift can have a bigger impact. It’s like any investment. You </a:t>
            </a:r>
            <a:r>
              <a:rPr lang="en-US" sz="2600"/>
              <a:t>wouldn't put funds into stocks or bonds without understanding the potential return. Why wouldn’t you do the same when investing in society?”</a:t>
            </a:r>
            <a:endParaRPr i="1" sz="2600"/>
          </a:p>
        </p:txBody>
      </p:sp>
      <p:sp>
        <p:nvSpPr>
          <p:cNvPr id="167" name="Google Shape;167;p27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HOW WOULD YOU INVEST FOR SOCIAL IMPACT?</a:t>
            </a:r>
            <a:endParaRPr/>
          </a:p>
        </p:txBody>
      </p:sp>
      <p:sp>
        <p:nvSpPr>
          <p:cNvPr id="168" name="Google Shape;168;p2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3">
            <a:alphaModFix/>
          </a:blip>
          <a:srcRect b="1894" l="1712" r="1538" t="1914"/>
          <a:stretch/>
        </p:blipFill>
        <p:spPr>
          <a:xfrm>
            <a:off x="7211350" y="1831250"/>
            <a:ext cx="4574026" cy="34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3428975" y="5332900"/>
            <a:ext cx="2972400" cy="13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-Laura Arrillaga Andreessen</a:t>
            </a:r>
            <a:endParaRPr sz="16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ctrTitle"/>
          </p:nvPr>
        </p:nvSpPr>
        <p:spPr>
          <a:xfrm>
            <a:off x="653100" y="2797500"/>
            <a:ext cx="10885800" cy="12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2527"/>
              <a:buFont typeface="Century Gothic"/>
              <a:buNone/>
            </a:pPr>
            <a:r>
              <a:rPr lang="en-US"/>
              <a:t>WHAT IS YOUR</a:t>
            </a:r>
            <a:br>
              <a:rPr lang="en-US"/>
            </a:br>
            <a:r>
              <a:rPr lang="en-US" sz="6066">
                <a:solidFill>
                  <a:srgbClr val="DF367F"/>
                </a:solidFill>
              </a:rPr>
              <a:t>PHILANTHROPIC MISSION?</a:t>
            </a:r>
            <a:endParaRPr sz="6066">
              <a:solidFill>
                <a:srgbClr val="DF367F"/>
              </a:solidFill>
            </a:endParaRPr>
          </a:p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6950" y="5107325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9743025" y="4937675"/>
            <a:ext cx="24489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Begin a personal pan of philanthropy by creating a mission statement. Use new knowledge about philanthropists, their purposes, and impact investing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ctrTitle"/>
          </p:nvPr>
        </p:nvSpPr>
        <p:spPr>
          <a:xfrm>
            <a:off x="653093" y="5461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WRITE YOUR   MISSION STATEMENT</a:t>
            </a:r>
            <a:endParaRPr/>
          </a:p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29"/>
          <p:cNvSpPr txBox="1"/>
          <p:nvPr>
            <p:ph idx="1" type="subTitle"/>
          </p:nvPr>
        </p:nvSpPr>
        <p:spPr>
          <a:xfrm>
            <a:off x="653100" y="5572451"/>
            <a:ext cx="108858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700"/>
              <a:t>WHAT WILL YOU DO?</a:t>
            </a:r>
            <a:endParaRPr sz="2700"/>
          </a:p>
        </p:txBody>
      </p:sp>
      <p:sp>
        <p:nvSpPr>
          <p:cNvPr id="187" name="Google Shape;187;p29"/>
          <p:cNvSpPr txBox="1"/>
          <p:nvPr/>
        </p:nvSpPr>
        <p:spPr>
          <a:xfrm>
            <a:off x="4963800" y="679975"/>
            <a:ext cx="5867100" cy="8451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/>
        </p:nvSpPr>
        <p:spPr>
          <a:xfrm>
            <a:off x="1059300" y="2452800"/>
            <a:ext cx="10073400" cy="19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general teaching mission may look like this:</a:t>
            </a:r>
            <a:b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“My mission as a teacher is to help my students realize that through learning, they can enhance their life in a </a:t>
            </a:r>
            <a: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 way. I want to help all of my students believe in themselves and through that belief, take on the challenge of life and go forward.</a:t>
            </a:r>
            <a:endParaRPr sz="1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