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  <p:sldMasterId id="2147483675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d91aa631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29d91aa631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9d91aa631d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fcc4587c0_0_3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2bfcc4587c0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bfd86556e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2bfd86556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bfd86556e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bfd86556e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bfd86556e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bfd86556e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bfd86556e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bfd86556e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bfd86556e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bfd86556e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fcc4587c0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bfcc4587c0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fcc4587c0_0_2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2bfcc4587c0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bfcc4587c0_0_2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bfcc4587c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bfcc4587c0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2bfcc4587c0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bfcc4587c0_0_2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bfcc4587c0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fcc4587c0_0_2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bfcc4587c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fcc4587c0_0_2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2bfcc4587c0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bfcc4587c0_0_2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2bfcc4587c0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1">
  <p:cSld name="Cover – Generic 1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1440180"/>
            <a:ext cx="9144000" cy="37032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4"/>
          <p:cNvSpPr txBox="1">
            <a:spLocks noGrp="1"/>
          </p:cNvSpPr>
          <p:nvPr>
            <p:ph type="ctrTitle"/>
          </p:nvPr>
        </p:nvSpPr>
        <p:spPr>
          <a:xfrm>
            <a:off x="489857" y="2031117"/>
            <a:ext cx="81645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489857" y="3305966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2"/>
          </p:nvPr>
        </p:nvSpPr>
        <p:spPr>
          <a:xfrm>
            <a:off x="2892029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AD7E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6" name="Google Shape;56;p14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6727" y="475806"/>
            <a:ext cx="2614868" cy="4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2">
  <p:cSld name="Cover – Generic 2">
    <p:bg>
      <p:bgPr>
        <a:solidFill>
          <a:schemeClr val="dk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5949315" y="0"/>
            <a:ext cx="3194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457200" y="1204341"/>
            <a:ext cx="4804800" cy="16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457200" y="3026899"/>
            <a:ext cx="48048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AD7E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2" name="Google Shape;62;p15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6729" y="2403917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 txBox="1">
            <a:spLocks noGrp="1"/>
          </p:cNvSpPr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8" name="Google Shape;68;p1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7"/>
          <p:cNvSpPr txBox="1">
            <a:spLocks noGrp="1"/>
          </p:cNvSpPr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Google Shape;74;p1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1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2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0" name="Google Shape;80;p18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9"/>
          <p:cNvSpPr txBox="1">
            <a:spLocks noGrp="1"/>
          </p:cNvSpPr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ubTitle" idx="1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2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6" name="Google Shape;86;p19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Brown">
  <p:cSld name="Transition – Brown"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2" name="Google Shape;92;p21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21"/>
          <p:cNvSpPr txBox="1">
            <a:spLocks noGrp="1"/>
          </p:cNvSpPr>
          <p:nvPr>
            <p:ph type="subTitle" idx="1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4" name="Google Shape;94;p21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ink">
  <p:cSld name="Transition – Pink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" name="Google Shape;97;p22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2"/>
          <p:cNvSpPr txBox="1">
            <a:spLocks noGrp="1"/>
          </p:cNvSpPr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ubTitle" idx="1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0" name="Google Shape;100;p22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4" name="Google Shape;104;p23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23"/>
          <p:cNvSpPr txBox="1">
            <a:spLocks noGrp="1"/>
          </p:cNvSpPr>
          <p:nvPr>
            <p:ph type="subTitle" idx="1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6" name="Google Shape;106;p23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0" name="Google Shape;110;p24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24"/>
          <p:cNvSpPr txBox="1">
            <a:spLocks noGrp="1"/>
          </p:cNvSpPr>
          <p:nvPr>
            <p:ph type="subTitle" idx="1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2" name="Google Shape;112;p2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6" name="Google Shape;116;p25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25"/>
          <p:cNvSpPr txBox="1">
            <a:spLocks noGrp="1"/>
          </p:cNvSpPr>
          <p:nvPr>
            <p:ph type="subTitle" idx="1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8" name="Google Shape;118;p2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2" name="Google Shape;122;p26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26"/>
          <p:cNvSpPr txBox="1">
            <a:spLocks noGrp="1"/>
          </p:cNvSpPr>
          <p:nvPr>
            <p:ph type="subTitle" idx="1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4" name="Google Shape;124;p2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– Simple">
  <p:cSld name="End – Simple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/>
          <p:nvPr/>
        </p:nvSpPr>
        <p:spPr>
          <a:xfrm>
            <a:off x="0" y="1440180"/>
            <a:ext cx="9144000" cy="37032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7"/>
          <p:cNvSpPr txBox="1">
            <a:spLocks noGrp="1"/>
          </p:cNvSpPr>
          <p:nvPr>
            <p:ph type="ctrTitle"/>
          </p:nvPr>
        </p:nvSpPr>
        <p:spPr>
          <a:xfrm>
            <a:off x="489857" y="2571750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128" name="Google Shape;128;p27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6727" y="475806"/>
            <a:ext cx="2614868" cy="4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– With subhead">
  <p:cSld name="End – With subhead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/>
          <p:nvPr/>
        </p:nvSpPr>
        <p:spPr>
          <a:xfrm>
            <a:off x="0" y="1440180"/>
            <a:ext cx="9144000" cy="37032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 txBox="1">
            <a:spLocks noGrp="1"/>
          </p:cNvSpPr>
          <p:nvPr>
            <p:ph type="ctrTitle"/>
          </p:nvPr>
        </p:nvSpPr>
        <p:spPr>
          <a:xfrm>
            <a:off x="489857" y="203556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subTitle" idx="1"/>
          </p:nvPr>
        </p:nvSpPr>
        <p:spPr>
          <a:xfrm>
            <a:off x="1623983" y="3219152"/>
            <a:ext cx="58962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52F2D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3" name="Google Shape;133;p28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6727" y="475806"/>
            <a:ext cx="2614868" cy="4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>
            <a:spLocks noGrp="1"/>
          </p:cNvSpPr>
          <p:nvPr>
            <p:ph type="ctrTitle"/>
          </p:nvPr>
        </p:nvSpPr>
        <p:spPr>
          <a:xfrm>
            <a:off x="489857" y="2564517"/>
            <a:ext cx="81645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n"/>
              <a:t>LESSON 4 - DISCOVERING NEEDS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>
            <a:spLocks noGrp="1"/>
          </p:cNvSpPr>
          <p:nvPr>
            <p:ph type="ctrTitle"/>
          </p:nvPr>
        </p:nvSpPr>
        <p:spPr>
          <a:xfrm>
            <a:off x="489750" y="1270891"/>
            <a:ext cx="81645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n" sz="4000">
                <a:solidFill>
                  <a:schemeClr val="lt1"/>
                </a:solidFill>
              </a:rPr>
              <a:t>WHO can we help??</a:t>
            </a:r>
            <a:endParaRPr sz="4000"/>
          </a:p>
        </p:txBody>
      </p:sp>
      <p:sp>
        <p:nvSpPr>
          <p:cNvPr id="285" name="Google Shape;285;p38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86" name="Google Shape;28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2138" y="2571750"/>
            <a:ext cx="639725" cy="639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38"/>
          <p:cNvCxnSpPr/>
          <p:nvPr/>
        </p:nvCxnSpPr>
        <p:spPr>
          <a:xfrm>
            <a:off x="2058950" y="2447450"/>
            <a:ext cx="1274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>
            <a:spLocks noGrp="1"/>
          </p:cNvSpPr>
          <p:nvPr>
            <p:ph type="ctrTitle"/>
          </p:nvPr>
        </p:nvSpPr>
        <p:spPr>
          <a:xfrm>
            <a:off x="489750" y="1270891"/>
            <a:ext cx="81645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n" sz="4000">
                <a:solidFill>
                  <a:schemeClr val="lt1"/>
                </a:solidFill>
              </a:rPr>
              <a:t>WHAT do they need help with??</a:t>
            </a:r>
            <a:endParaRPr sz="4000"/>
          </a:p>
        </p:txBody>
      </p:sp>
      <p:sp>
        <p:nvSpPr>
          <p:cNvPr id="293" name="Google Shape;293;p39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cxnSp>
        <p:nvCxnSpPr>
          <p:cNvPr id="294" name="Google Shape;294;p39"/>
          <p:cNvCxnSpPr/>
          <p:nvPr/>
        </p:nvCxnSpPr>
        <p:spPr>
          <a:xfrm>
            <a:off x="761425" y="2455225"/>
            <a:ext cx="1274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95" name="Google Shape;29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2151" y="2571763"/>
            <a:ext cx="639701" cy="63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/>
          <p:nvPr/>
        </p:nvSpPr>
        <p:spPr>
          <a:xfrm>
            <a:off x="-675" y="4050"/>
            <a:ext cx="9144000" cy="471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0"/>
          <p:cNvSpPr txBox="1"/>
          <p:nvPr/>
        </p:nvSpPr>
        <p:spPr>
          <a:xfrm>
            <a:off x="764925" y="266625"/>
            <a:ext cx="76128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NEEDS OUR HELP?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2" name="Google Shape;3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188" y="975203"/>
            <a:ext cx="6343624" cy="35662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/>
          <p:nvPr/>
        </p:nvSpPr>
        <p:spPr>
          <a:xfrm>
            <a:off x="-675" y="4050"/>
            <a:ext cx="9144000" cy="471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1"/>
          <p:cNvSpPr txBox="1"/>
          <p:nvPr/>
        </p:nvSpPr>
        <p:spPr>
          <a:xfrm>
            <a:off x="764925" y="266625"/>
            <a:ext cx="76128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NEEDS OUR HELP?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9" name="Google Shape;3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625" y="1034100"/>
            <a:ext cx="5976799" cy="335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/>
          <p:nvPr/>
        </p:nvSpPr>
        <p:spPr>
          <a:xfrm>
            <a:off x="-675" y="4050"/>
            <a:ext cx="9144000" cy="471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2"/>
          <p:cNvSpPr txBox="1"/>
          <p:nvPr/>
        </p:nvSpPr>
        <p:spPr>
          <a:xfrm>
            <a:off x="764925" y="266625"/>
            <a:ext cx="76128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NEEDS OUR HELP?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6" name="Google Shape;31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125" y="999612"/>
            <a:ext cx="5656401" cy="314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/>
          <p:nvPr/>
        </p:nvSpPr>
        <p:spPr>
          <a:xfrm>
            <a:off x="-675" y="4050"/>
            <a:ext cx="9144000" cy="471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3"/>
          <p:cNvSpPr txBox="1"/>
          <p:nvPr/>
        </p:nvSpPr>
        <p:spPr>
          <a:xfrm>
            <a:off x="764925" y="266625"/>
            <a:ext cx="76128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NEEDS OUR HELP?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475" y="899325"/>
            <a:ext cx="6195375" cy="348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>
            <a:spLocks noGrp="1"/>
          </p:cNvSpPr>
          <p:nvPr>
            <p:ph type="ctrTitle"/>
          </p:nvPr>
        </p:nvSpPr>
        <p:spPr>
          <a:xfrm>
            <a:off x="489757" y="184434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VOCABULARY</a:t>
            </a:r>
            <a:endParaRPr sz="4000"/>
          </a:p>
        </p:txBody>
      </p:sp>
      <p:sp>
        <p:nvSpPr>
          <p:cNvPr id="145" name="Google Shape;145;p30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46" name="Google Shape;146;p30"/>
          <p:cNvSpPr/>
          <p:nvPr/>
        </p:nvSpPr>
        <p:spPr>
          <a:xfrm>
            <a:off x="362125" y="2528700"/>
            <a:ext cx="1818000" cy="843900"/>
          </a:xfrm>
          <a:prstGeom prst="chevron">
            <a:avLst>
              <a:gd name="adj" fmla="val 50000"/>
            </a:avLst>
          </a:prstGeom>
          <a:solidFill>
            <a:srgbClr val="F6E4EA"/>
          </a:solidFill>
          <a:ln w="9525" cap="flat" cmpd="sng">
            <a:solidFill>
              <a:srgbClr val="F6E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0"/>
          <p:cNvSpPr/>
          <p:nvPr/>
        </p:nvSpPr>
        <p:spPr>
          <a:xfrm>
            <a:off x="1992550" y="2528700"/>
            <a:ext cx="1818000" cy="843900"/>
          </a:xfrm>
          <a:prstGeom prst="chevron">
            <a:avLst>
              <a:gd name="adj" fmla="val 50000"/>
            </a:avLst>
          </a:prstGeom>
          <a:solidFill>
            <a:srgbClr val="F2C3D3"/>
          </a:solidFill>
          <a:ln w="9525" cap="flat" cmpd="sng">
            <a:solidFill>
              <a:srgbClr val="F2C3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0"/>
          <p:cNvSpPr/>
          <p:nvPr/>
        </p:nvSpPr>
        <p:spPr>
          <a:xfrm>
            <a:off x="3663000" y="2528700"/>
            <a:ext cx="1818000" cy="843900"/>
          </a:xfrm>
          <a:prstGeom prst="chevron">
            <a:avLst>
              <a:gd name="adj" fmla="val 50000"/>
            </a:avLst>
          </a:prstGeom>
          <a:solidFill>
            <a:srgbClr val="F29AB8"/>
          </a:solidFill>
          <a:ln w="9525" cap="flat" cmpd="sng">
            <a:solidFill>
              <a:srgbClr val="F29A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0"/>
          <p:cNvSpPr/>
          <p:nvPr/>
        </p:nvSpPr>
        <p:spPr>
          <a:xfrm>
            <a:off x="5278650" y="2528700"/>
            <a:ext cx="1818000" cy="843900"/>
          </a:xfrm>
          <a:prstGeom prst="chevron">
            <a:avLst>
              <a:gd name="adj" fmla="val 50000"/>
            </a:avLst>
          </a:prstGeom>
          <a:solidFill>
            <a:srgbClr val="F277A1"/>
          </a:solidFill>
          <a:ln w="9525" cap="flat" cmpd="sng">
            <a:solidFill>
              <a:srgbClr val="F277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0"/>
          <p:cNvSpPr/>
          <p:nvPr/>
        </p:nvSpPr>
        <p:spPr>
          <a:xfrm>
            <a:off x="6963875" y="2528700"/>
            <a:ext cx="1818000" cy="843900"/>
          </a:xfrm>
          <a:prstGeom prst="chevron">
            <a:avLst>
              <a:gd name="adj" fmla="val 50000"/>
            </a:avLst>
          </a:prstGeom>
          <a:solidFill>
            <a:srgbClr val="E7417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0"/>
          <p:cNvSpPr txBox="1"/>
          <p:nvPr/>
        </p:nvSpPr>
        <p:spPr>
          <a:xfrm>
            <a:off x="761175" y="26956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LISTEN AND LEARN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2413775" y="26956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DECIDE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4066375" y="26956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THINK OF IDEAS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5718975" y="26956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PLAN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30"/>
          <p:cNvSpPr txBox="1"/>
          <p:nvPr/>
        </p:nvSpPr>
        <p:spPr>
          <a:xfrm>
            <a:off x="7371575" y="2695650"/>
            <a:ext cx="1093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TRY IT OUT!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263" y="3436325"/>
            <a:ext cx="639725" cy="6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701" y="3436325"/>
            <a:ext cx="639701" cy="63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2151" y="3436325"/>
            <a:ext cx="639700" cy="6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20410">
            <a:off x="7755158" y="3138824"/>
            <a:ext cx="1500267" cy="8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7801" y="3450650"/>
            <a:ext cx="639700" cy="6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0"/>
          <p:cNvPicPr preferRelativeResize="0"/>
          <p:nvPr/>
        </p:nvPicPr>
        <p:blipFill rotWithShape="1">
          <a:blip r:embed="rId6">
            <a:alphaModFix/>
          </a:blip>
          <a:srcRect l="6347" t="65105" r="75533"/>
          <a:stretch/>
        </p:blipFill>
        <p:spPr>
          <a:xfrm rot="1083004">
            <a:off x="7561027" y="3539787"/>
            <a:ext cx="263624" cy="28555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 txBox="1"/>
          <p:nvPr/>
        </p:nvSpPr>
        <p:spPr>
          <a:xfrm>
            <a:off x="627125" y="2175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ONE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2228975" y="2175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TWO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30"/>
          <p:cNvSpPr txBox="1"/>
          <p:nvPr/>
        </p:nvSpPr>
        <p:spPr>
          <a:xfrm>
            <a:off x="3862288" y="2175125"/>
            <a:ext cx="11229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THREE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5493275" y="2175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FOUR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7160338" y="21751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FIVE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7" name="Google Shape;167;p30"/>
          <p:cNvCxnSpPr>
            <a:stCxn id="162" idx="0"/>
          </p:cNvCxnSpPr>
          <p:nvPr/>
        </p:nvCxnSpPr>
        <p:spPr>
          <a:xfrm rot="10800000">
            <a:off x="1159625" y="1325225"/>
            <a:ext cx="0" cy="849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30"/>
          <p:cNvCxnSpPr>
            <a:stCxn id="166" idx="0"/>
          </p:cNvCxnSpPr>
          <p:nvPr/>
        </p:nvCxnSpPr>
        <p:spPr>
          <a:xfrm rot="10800000">
            <a:off x="7692838" y="1325225"/>
            <a:ext cx="0" cy="849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30"/>
          <p:cNvCxnSpPr/>
          <p:nvPr/>
        </p:nvCxnSpPr>
        <p:spPr>
          <a:xfrm>
            <a:off x="1153950" y="1320575"/>
            <a:ext cx="6542700" cy="4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170;p30"/>
          <p:cNvSpPr txBox="1"/>
          <p:nvPr/>
        </p:nvSpPr>
        <p:spPr>
          <a:xfrm>
            <a:off x="3051900" y="1112975"/>
            <a:ext cx="3040200" cy="420000"/>
          </a:xfrm>
          <a:prstGeom prst="rect">
            <a:avLst/>
          </a:prstGeom>
          <a:solidFill>
            <a:srgbClr val="3C241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 THINKING PROCESS</a:t>
            </a:r>
            <a:endParaRPr sz="17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2167050" y="1346725"/>
            <a:ext cx="48099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process for creative problem solving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DESIGN THINKING PROCESS</a:t>
            </a:r>
            <a:endParaRPr sz="4000"/>
          </a:p>
        </p:txBody>
      </p:sp>
      <p:sp>
        <p:nvSpPr>
          <p:cNvPr id="177" name="Google Shape;177;p31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88" y="1489875"/>
            <a:ext cx="639725" cy="6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1"/>
          <p:cNvSpPr txBox="1"/>
          <p:nvPr/>
        </p:nvSpPr>
        <p:spPr>
          <a:xfrm>
            <a:off x="1096900" y="1599725"/>
            <a:ext cx="3425100" cy="420000"/>
          </a:xfrm>
          <a:prstGeom prst="rect">
            <a:avLst/>
          </a:prstGeom>
          <a:solidFill>
            <a:srgbClr val="3C24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LISTEN AND LEARN</a:t>
            </a:r>
            <a:endParaRPr sz="2700" b="1" u="sng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1700875" y="2061750"/>
            <a:ext cx="6737100" cy="15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Understanding needs in our community - </a:t>
            </a:r>
            <a:b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“Who needs help with something?”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1" name="Google Shape;181;p31"/>
          <p:cNvCxnSpPr/>
          <p:nvPr/>
        </p:nvCxnSpPr>
        <p:spPr>
          <a:xfrm>
            <a:off x="2393050" y="3255500"/>
            <a:ext cx="730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DESIGN THINKING PROCESS</a:t>
            </a:r>
            <a:endParaRPr sz="4000"/>
          </a:p>
        </p:txBody>
      </p:sp>
      <p:sp>
        <p:nvSpPr>
          <p:cNvPr id="187" name="Google Shape;187;p32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88" name="Google Shape;188;p32"/>
          <p:cNvSpPr txBox="1"/>
          <p:nvPr/>
        </p:nvSpPr>
        <p:spPr>
          <a:xfrm>
            <a:off x="1096900" y="1599725"/>
            <a:ext cx="3040200" cy="420000"/>
          </a:xfrm>
          <a:prstGeom prst="rect">
            <a:avLst/>
          </a:prstGeom>
          <a:solidFill>
            <a:srgbClr val="3C24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</a:t>
            </a:r>
            <a:endParaRPr sz="2700" b="1" u="sng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1700875" y="2061750"/>
            <a:ext cx="6737100" cy="19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problem or need are we solving?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“What do they need help with?”</a:t>
            </a:r>
            <a:b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" y="1489875"/>
            <a:ext cx="639701" cy="639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32"/>
          <p:cNvCxnSpPr/>
          <p:nvPr/>
        </p:nvCxnSpPr>
        <p:spPr>
          <a:xfrm>
            <a:off x="2385275" y="3239950"/>
            <a:ext cx="802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DESIGN THINKING PROCESS</a:t>
            </a:r>
            <a:endParaRPr sz="4000"/>
          </a:p>
        </p:txBody>
      </p:sp>
      <p:sp>
        <p:nvSpPr>
          <p:cNvPr id="197" name="Google Shape;197;p33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98" name="Google Shape;198;p33"/>
          <p:cNvSpPr txBox="1"/>
          <p:nvPr/>
        </p:nvSpPr>
        <p:spPr>
          <a:xfrm>
            <a:off x="1096900" y="1599725"/>
            <a:ext cx="3040200" cy="420000"/>
          </a:xfrm>
          <a:prstGeom prst="rect">
            <a:avLst/>
          </a:prstGeom>
          <a:solidFill>
            <a:srgbClr val="3C24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OF IDEAS</a:t>
            </a:r>
            <a:endParaRPr sz="2700" b="1" u="sng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1700875" y="2061750"/>
            <a:ext cx="6737100" cy="15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BRAINSTORM!!</a:t>
            </a:r>
            <a:b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“How can we help them?”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" y="1489875"/>
            <a:ext cx="639700" cy="63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33"/>
          <p:cNvCxnSpPr/>
          <p:nvPr/>
        </p:nvCxnSpPr>
        <p:spPr>
          <a:xfrm>
            <a:off x="2361975" y="3255500"/>
            <a:ext cx="714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DESIGN THINKING PROCESS</a:t>
            </a:r>
            <a:endParaRPr sz="4000"/>
          </a:p>
        </p:txBody>
      </p:sp>
      <p:sp>
        <p:nvSpPr>
          <p:cNvPr id="207" name="Google Shape;207;p34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08" name="Google Shape;208;p34"/>
          <p:cNvSpPr txBox="1"/>
          <p:nvPr/>
        </p:nvSpPr>
        <p:spPr>
          <a:xfrm>
            <a:off x="1096900" y="1599725"/>
            <a:ext cx="3040200" cy="420000"/>
          </a:xfrm>
          <a:prstGeom prst="rect">
            <a:avLst/>
          </a:prstGeom>
          <a:solidFill>
            <a:srgbClr val="3C24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</a:t>
            </a:r>
            <a:endParaRPr sz="2700" b="1" u="sng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1700875" y="2061750"/>
            <a:ext cx="67371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 what the best solution is to the problem.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 planning what you can do to solve that problem!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0" name="Google Shape;2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" y="1504188"/>
            <a:ext cx="639700" cy="611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34"/>
          <p:cNvCxnSpPr/>
          <p:nvPr/>
        </p:nvCxnSpPr>
        <p:spPr>
          <a:xfrm>
            <a:off x="2237650" y="3628425"/>
            <a:ext cx="2066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ctrTitle"/>
          </p:nvPr>
        </p:nvSpPr>
        <p:spPr>
          <a:xfrm>
            <a:off x="489757" y="52165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DESIGN THINKING PROCESS</a:t>
            </a:r>
            <a:endParaRPr sz="4000"/>
          </a:p>
        </p:txBody>
      </p:sp>
      <p:sp>
        <p:nvSpPr>
          <p:cNvPr id="217" name="Google Shape;217;p35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18" name="Google Shape;218;p35"/>
          <p:cNvSpPr txBox="1"/>
          <p:nvPr/>
        </p:nvSpPr>
        <p:spPr>
          <a:xfrm>
            <a:off x="1096900" y="1599725"/>
            <a:ext cx="3040200" cy="420000"/>
          </a:xfrm>
          <a:prstGeom prst="rect">
            <a:avLst/>
          </a:prstGeom>
          <a:solidFill>
            <a:srgbClr val="3C24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 IT OUT</a:t>
            </a:r>
            <a:endParaRPr sz="2700" b="1" u="sng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35"/>
          <p:cNvSpPr txBox="1"/>
          <p:nvPr/>
        </p:nvSpPr>
        <p:spPr>
          <a:xfrm>
            <a:off x="1700875" y="2061750"/>
            <a:ext cx="6737100" cy="15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 it out! If what we planned didn’t work, what can we change so that we can try again?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20410">
            <a:off x="78483" y="1242749"/>
            <a:ext cx="1500267" cy="84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35"/>
          <p:cNvCxnSpPr/>
          <p:nvPr/>
        </p:nvCxnSpPr>
        <p:spPr>
          <a:xfrm>
            <a:off x="1754500" y="2525150"/>
            <a:ext cx="1361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>
            <a:spLocks noGrp="1"/>
          </p:cNvSpPr>
          <p:nvPr>
            <p:ph type="ctrTitle"/>
          </p:nvPr>
        </p:nvSpPr>
        <p:spPr>
          <a:xfrm>
            <a:off x="489750" y="455091"/>
            <a:ext cx="81645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n" sz="4000">
                <a:solidFill>
                  <a:schemeClr val="lt1"/>
                </a:solidFill>
              </a:rPr>
              <a:t>WHERE ARE WE IN THE</a:t>
            </a:r>
            <a:br>
              <a:rPr lang="en" sz="4000">
                <a:solidFill>
                  <a:schemeClr val="lt1"/>
                </a:solidFill>
              </a:rPr>
            </a:br>
            <a:r>
              <a:rPr lang="en" sz="4000">
                <a:solidFill>
                  <a:schemeClr val="lt1"/>
                </a:solidFill>
              </a:rPr>
              <a:t>DESIGN THINKING PROCESS?</a:t>
            </a:r>
            <a:endParaRPr sz="4000"/>
          </a:p>
        </p:txBody>
      </p:sp>
      <p:sp>
        <p:nvSpPr>
          <p:cNvPr id="227" name="Google Shape;227;p36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28" name="Google Shape;228;p36"/>
          <p:cNvSpPr/>
          <p:nvPr/>
        </p:nvSpPr>
        <p:spPr>
          <a:xfrm>
            <a:off x="362125" y="2681100"/>
            <a:ext cx="1818000" cy="843900"/>
          </a:xfrm>
          <a:prstGeom prst="chevron">
            <a:avLst>
              <a:gd name="adj" fmla="val 50000"/>
            </a:avLst>
          </a:prstGeom>
          <a:solidFill>
            <a:srgbClr val="F6E4EA"/>
          </a:solidFill>
          <a:ln w="9525" cap="flat" cmpd="sng">
            <a:solidFill>
              <a:srgbClr val="F6E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6"/>
          <p:cNvSpPr/>
          <p:nvPr/>
        </p:nvSpPr>
        <p:spPr>
          <a:xfrm>
            <a:off x="1992550" y="2681100"/>
            <a:ext cx="1818000" cy="843900"/>
          </a:xfrm>
          <a:prstGeom prst="chevron">
            <a:avLst>
              <a:gd name="adj" fmla="val 50000"/>
            </a:avLst>
          </a:prstGeom>
          <a:solidFill>
            <a:srgbClr val="F2C3D3"/>
          </a:solidFill>
          <a:ln w="9525" cap="flat" cmpd="sng">
            <a:solidFill>
              <a:srgbClr val="F2C3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6"/>
          <p:cNvSpPr/>
          <p:nvPr/>
        </p:nvSpPr>
        <p:spPr>
          <a:xfrm>
            <a:off x="3663000" y="2681100"/>
            <a:ext cx="1818000" cy="843900"/>
          </a:xfrm>
          <a:prstGeom prst="chevron">
            <a:avLst>
              <a:gd name="adj" fmla="val 50000"/>
            </a:avLst>
          </a:prstGeom>
          <a:solidFill>
            <a:srgbClr val="F29AB8"/>
          </a:solidFill>
          <a:ln w="9525" cap="flat" cmpd="sng">
            <a:solidFill>
              <a:srgbClr val="F29A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6"/>
          <p:cNvSpPr/>
          <p:nvPr/>
        </p:nvSpPr>
        <p:spPr>
          <a:xfrm>
            <a:off x="5278650" y="2681100"/>
            <a:ext cx="1818000" cy="843900"/>
          </a:xfrm>
          <a:prstGeom prst="chevron">
            <a:avLst>
              <a:gd name="adj" fmla="val 50000"/>
            </a:avLst>
          </a:prstGeom>
          <a:solidFill>
            <a:srgbClr val="F277A1"/>
          </a:solidFill>
          <a:ln w="9525" cap="flat" cmpd="sng">
            <a:solidFill>
              <a:srgbClr val="F277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6"/>
          <p:cNvSpPr/>
          <p:nvPr/>
        </p:nvSpPr>
        <p:spPr>
          <a:xfrm>
            <a:off x="6963875" y="2681100"/>
            <a:ext cx="1818000" cy="843900"/>
          </a:xfrm>
          <a:prstGeom prst="chevron">
            <a:avLst>
              <a:gd name="adj" fmla="val 50000"/>
            </a:avLst>
          </a:prstGeom>
          <a:solidFill>
            <a:srgbClr val="E7417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6"/>
          <p:cNvSpPr txBox="1"/>
          <p:nvPr/>
        </p:nvSpPr>
        <p:spPr>
          <a:xfrm>
            <a:off x="698100" y="271835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entury Gothic"/>
                <a:ea typeface="Century Gothic"/>
                <a:cs typeface="Century Gothic"/>
                <a:sym typeface="Century Gothic"/>
              </a:rPr>
              <a:t>LISTEN AND LEARN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Who needs help with something?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4" name="Google Shape;23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263" y="3588725"/>
            <a:ext cx="639725" cy="6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701" y="3588725"/>
            <a:ext cx="639701" cy="63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2151" y="3588725"/>
            <a:ext cx="639700" cy="6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20410">
            <a:off x="7755158" y="3291224"/>
            <a:ext cx="1500267" cy="8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7801" y="3603050"/>
            <a:ext cx="639700" cy="6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/>
          <p:cNvPicPr preferRelativeResize="0"/>
          <p:nvPr/>
        </p:nvPicPr>
        <p:blipFill rotWithShape="1">
          <a:blip r:embed="rId6">
            <a:alphaModFix/>
          </a:blip>
          <a:srcRect l="6347" t="65105" r="75533"/>
          <a:stretch/>
        </p:blipFill>
        <p:spPr>
          <a:xfrm rot="1083004">
            <a:off x="7561027" y="3692187"/>
            <a:ext cx="263624" cy="28555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6"/>
          <p:cNvSpPr txBox="1"/>
          <p:nvPr/>
        </p:nvSpPr>
        <p:spPr>
          <a:xfrm>
            <a:off x="2343163" y="271650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entury Gothic"/>
                <a:ea typeface="Century Gothic"/>
                <a:cs typeface="Century Gothic"/>
                <a:sym typeface="Century Gothic"/>
              </a:rPr>
              <a:t>DECIDE-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What do they need help with? 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6"/>
          <p:cNvSpPr txBox="1"/>
          <p:nvPr/>
        </p:nvSpPr>
        <p:spPr>
          <a:xfrm>
            <a:off x="3979199" y="2718600"/>
            <a:ext cx="13821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entury Gothic"/>
                <a:ea typeface="Century Gothic"/>
                <a:cs typeface="Century Gothic"/>
                <a:sym typeface="Century Gothic"/>
              </a:rPr>
              <a:t>THINK OF IDEAS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BRAINSTORM! How can we help them?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6"/>
          <p:cNvSpPr txBox="1"/>
          <p:nvPr/>
        </p:nvSpPr>
        <p:spPr>
          <a:xfrm>
            <a:off x="5644025" y="271650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entury Gothic"/>
                <a:ea typeface="Century Gothic"/>
                <a:cs typeface="Century Gothic"/>
                <a:sym typeface="Century Gothic"/>
              </a:rPr>
              <a:t>PLAN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Find and build the best solution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6"/>
          <p:cNvSpPr txBox="1"/>
          <p:nvPr/>
        </p:nvSpPr>
        <p:spPr>
          <a:xfrm>
            <a:off x="7258950" y="2658150"/>
            <a:ext cx="1428000" cy="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entury Gothic"/>
                <a:ea typeface="Century Gothic"/>
                <a:cs typeface="Century Gothic"/>
                <a:sym typeface="Century Gothic"/>
              </a:rPr>
              <a:t>TRY IT OUT! - </a:t>
            </a:r>
            <a:b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Did our plan work? If not, what do we need to change?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6"/>
          <p:cNvSpPr txBox="1"/>
          <p:nvPr/>
        </p:nvSpPr>
        <p:spPr>
          <a:xfrm>
            <a:off x="627125" y="23275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ONE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2228975" y="23275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TWO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3862288" y="2327525"/>
            <a:ext cx="11229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THREE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5493275" y="23275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FOUR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7160338" y="23275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FIVE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698100" y="271730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entury Gothic"/>
                <a:ea typeface="Century Gothic"/>
                <a:cs typeface="Century Gothic"/>
                <a:sym typeface="Century Gothic"/>
              </a:rPr>
              <a:t>LISTEN AND LEARN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Who needs help with something?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36"/>
          <p:cNvSpPr txBox="1"/>
          <p:nvPr/>
        </p:nvSpPr>
        <p:spPr>
          <a:xfrm>
            <a:off x="2343163" y="271545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entury Gothic"/>
                <a:ea typeface="Century Gothic"/>
                <a:cs typeface="Century Gothic"/>
                <a:sym typeface="Century Gothic"/>
              </a:rPr>
              <a:t>DECIDE-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What do they need help with? 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3979199" y="2717550"/>
            <a:ext cx="13821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entury Gothic"/>
                <a:ea typeface="Century Gothic"/>
                <a:cs typeface="Century Gothic"/>
                <a:sym typeface="Century Gothic"/>
              </a:rPr>
              <a:t>THINK OF IDEAS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BRAINSTORM! How can we help them?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5644025" y="271545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entury Gothic"/>
                <a:ea typeface="Century Gothic"/>
                <a:cs typeface="Century Gothic"/>
                <a:sym typeface="Century Gothic"/>
              </a:rPr>
              <a:t>PLAN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Find and build the best solution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ctrTitle"/>
          </p:nvPr>
        </p:nvSpPr>
        <p:spPr>
          <a:xfrm>
            <a:off x="489750" y="455091"/>
            <a:ext cx="81645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n" sz="4000">
                <a:solidFill>
                  <a:schemeClr val="lt1"/>
                </a:solidFill>
              </a:rPr>
              <a:t>WHERE ARE WE IN THE</a:t>
            </a:r>
            <a:br>
              <a:rPr lang="en" sz="4000">
                <a:solidFill>
                  <a:schemeClr val="lt1"/>
                </a:solidFill>
              </a:rPr>
            </a:br>
            <a:r>
              <a:rPr lang="en" sz="4000">
                <a:solidFill>
                  <a:schemeClr val="lt1"/>
                </a:solidFill>
              </a:rPr>
              <a:t>DESIGN THINKING PROCESS?</a:t>
            </a:r>
            <a:endParaRPr sz="4000"/>
          </a:p>
        </p:txBody>
      </p:sp>
      <p:sp>
        <p:nvSpPr>
          <p:cNvPr id="258" name="Google Shape;258;p37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59" name="Google Shape;259;p37"/>
          <p:cNvSpPr/>
          <p:nvPr/>
        </p:nvSpPr>
        <p:spPr>
          <a:xfrm>
            <a:off x="362125" y="2681100"/>
            <a:ext cx="1818000" cy="843900"/>
          </a:xfrm>
          <a:prstGeom prst="chevron">
            <a:avLst>
              <a:gd name="adj" fmla="val 50000"/>
            </a:avLst>
          </a:prstGeom>
          <a:solidFill>
            <a:srgbClr val="F6E4EA"/>
          </a:solidFill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7"/>
          <p:cNvSpPr/>
          <p:nvPr/>
        </p:nvSpPr>
        <p:spPr>
          <a:xfrm>
            <a:off x="1992550" y="2681100"/>
            <a:ext cx="1818000" cy="843900"/>
          </a:xfrm>
          <a:prstGeom prst="chevron">
            <a:avLst>
              <a:gd name="adj" fmla="val 50000"/>
            </a:avLst>
          </a:prstGeom>
          <a:solidFill>
            <a:srgbClr val="F2C3D3"/>
          </a:solidFill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7"/>
          <p:cNvSpPr/>
          <p:nvPr/>
        </p:nvSpPr>
        <p:spPr>
          <a:xfrm>
            <a:off x="3663000" y="2681100"/>
            <a:ext cx="1818000" cy="843900"/>
          </a:xfrm>
          <a:prstGeom prst="chevron">
            <a:avLst>
              <a:gd name="adj" fmla="val 50000"/>
            </a:avLst>
          </a:prstGeom>
          <a:solidFill>
            <a:srgbClr val="F29AB8"/>
          </a:solidFill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7"/>
          <p:cNvSpPr/>
          <p:nvPr/>
        </p:nvSpPr>
        <p:spPr>
          <a:xfrm>
            <a:off x="5278650" y="2681100"/>
            <a:ext cx="1818000" cy="843900"/>
          </a:xfrm>
          <a:prstGeom prst="chevron">
            <a:avLst>
              <a:gd name="adj" fmla="val 50000"/>
            </a:avLst>
          </a:prstGeom>
          <a:solidFill>
            <a:srgbClr val="F277A1"/>
          </a:solidFill>
          <a:ln w="9525" cap="flat" cmpd="sng">
            <a:solidFill>
              <a:srgbClr val="F277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7"/>
          <p:cNvSpPr/>
          <p:nvPr/>
        </p:nvSpPr>
        <p:spPr>
          <a:xfrm>
            <a:off x="6963875" y="2681100"/>
            <a:ext cx="1818000" cy="843900"/>
          </a:xfrm>
          <a:prstGeom prst="chevron">
            <a:avLst>
              <a:gd name="adj" fmla="val 50000"/>
            </a:avLst>
          </a:prstGeom>
          <a:solidFill>
            <a:srgbClr val="E7417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Google Shape;2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263" y="3588725"/>
            <a:ext cx="639725" cy="6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701" y="3588725"/>
            <a:ext cx="639701" cy="63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2151" y="3588725"/>
            <a:ext cx="639700" cy="6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20410">
            <a:off x="7755158" y="3291224"/>
            <a:ext cx="1500267" cy="8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7801" y="3603050"/>
            <a:ext cx="639700" cy="6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7"/>
          <p:cNvPicPr preferRelativeResize="0"/>
          <p:nvPr/>
        </p:nvPicPr>
        <p:blipFill rotWithShape="1">
          <a:blip r:embed="rId6">
            <a:alphaModFix/>
          </a:blip>
          <a:srcRect l="6347" t="65105" r="75533"/>
          <a:stretch/>
        </p:blipFill>
        <p:spPr>
          <a:xfrm rot="1083004">
            <a:off x="7561027" y="3692187"/>
            <a:ext cx="263624" cy="28555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7"/>
          <p:cNvSpPr txBox="1"/>
          <p:nvPr/>
        </p:nvSpPr>
        <p:spPr>
          <a:xfrm>
            <a:off x="627125" y="23275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ONE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7"/>
          <p:cNvSpPr txBox="1"/>
          <p:nvPr/>
        </p:nvSpPr>
        <p:spPr>
          <a:xfrm>
            <a:off x="2228975" y="23275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TWO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7"/>
          <p:cNvSpPr txBox="1"/>
          <p:nvPr/>
        </p:nvSpPr>
        <p:spPr>
          <a:xfrm>
            <a:off x="3862288" y="2327525"/>
            <a:ext cx="11229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THREE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37"/>
          <p:cNvSpPr txBox="1"/>
          <p:nvPr/>
        </p:nvSpPr>
        <p:spPr>
          <a:xfrm>
            <a:off x="5493275" y="23275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FOUR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7160338" y="2327525"/>
            <a:ext cx="1065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FIVE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7258950" y="2658150"/>
            <a:ext cx="1428000" cy="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entury Gothic"/>
                <a:ea typeface="Century Gothic"/>
                <a:cs typeface="Century Gothic"/>
                <a:sym typeface="Century Gothic"/>
              </a:rPr>
              <a:t>TRY IT OUT! - </a:t>
            </a:r>
            <a:b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Did our plan work? If not, what do we need to change?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37"/>
          <p:cNvSpPr txBox="1"/>
          <p:nvPr/>
        </p:nvSpPr>
        <p:spPr>
          <a:xfrm>
            <a:off x="698100" y="271730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entury Gothic"/>
                <a:ea typeface="Century Gothic"/>
                <a:cs typeface="Century Gothic"/>
                <a:sym typeface="Century Gothic"/>
              </a:rPr>
              <a:t>LISTEN AND LEARN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Who needs help with something?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7"/>
          <p:cNvSpPr txBox="1"/>
          <p:nvPr/>
        </p:nvSpPr>
        <p:spPr>
          <a:xfrm>
            <a:off x="2343163" y="271545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entury Gothic"/>
                <a:ea typeface="Century Gothic"/>
                <a:cs typeface="Century Gothic"/>
                <a:sym typeface="Century Gothic"/>
              </a:rPr>
              <a:t>DECIDE-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What do they need help with? 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7"/>
          <p:cNvSpPr txBox="1"/>
          <p:nvPr/>
        </p:nvSpPr>
        <p:spPr>
          <a:xfrm>
            <a:off x="3979199" y="2717550"/>
            <a:ext cx="13821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entury Gothic"/>
                <a:ea typeface="Century Gothic"/>
                <a:cs typeface="Century Gothic"/>
                <a:sym typeface="Century Gothic"/>
              </a:rPr>
              <a:t>THINK OF IDEAS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BRAINSTORM! How can we help them?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5644025" y="2715450"/>
            <a:ext cx="11568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entury Gothic"/>
                <a:ea typeface="Century Gothic"/>
                <a:cs typeface="Century Gothic"/>
                <a:sym typeface="Century Gothic"/>
              </a:rPr>
              <a:t>PLAN - </a:t>
            </a:r>
            <a:b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Find and build the best solution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On-screen Show (16:9)</PresentationFormat>
  <Paragraphs>78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Verdana</vt:lpstr>
      <vt:lpstr>Simple Light</vt:lpstr>
      <vt:lpstr>Title slides</vt:lpstr>
      <vt:lpstr>Transition slides</vt:lpstr>
      <vt:lpstr>LESSON 4 - DISCOVERING NEEDS</vt:lpstr>
      <vt:lpstr>VOCABULARY</vt:lpstr>
      <vt:lpstr>DESIGN THINKING PROCESS</vt:lpstr>
      <vt:lpstr>DESIGN THINKING PROCESS</vt:lpstr>
      <vt:lpstr>DESIGN THINKING PROCESS</vt:lpstr>
      <vt:lpstr>DESIGN THINKING PROCESS</vt:lpstr>
      <vt:lpstr>DESIGN THINKING PROCESS</vt:lpstr>
      <vt:lpstr>WHERE ARE WE IN THE DESIGN THINKING PROCESS?</vt:lpstr>
      <vt:lpstr>WHERE ARE WE IN THE DESIGN THINKING PROCESS?</vt:lpstr>
      <vt:lpstr>WHO can we help??</vt:lpstr>
      <vt:lpstr>WHAT do they need help with??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4 - DISCOVERING NEEDS</dc:title>
  <dc:creator>Kelsey Noroski</dc:creator>
  <cp:lastModifiedBy>Kelsey Noroski</cp:lastModifiedBy>
  <cp:revision>1</cp:revision>
  <dcterms:modified xsi:type="dcterms:W3CDTF">2024-03-05T19:02:56Z</dcterms:modified>
</cp:coreProperties>
</file>