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9"/>
  </p:notesMasterIdLst>
  <p:sldIdLst>
    <p:sldId id="256" r:id="rId3"/>
    <p:sldId id="257" r:id="rId4"/>
    <p:sldId id="258" r:id="rId5"/>
    <p:sldId id="259" r:id="rId6"/>
    <p:sldId id="260" r:id="rId7"/>
    <p:sldId id="261"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entury Gothic" panose="020B0502020202020204" pitchFamily="3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71" autoAdjust="0"/>
  </p:normalViewPr>
  <p:slideViewPr>
    <p:cSldViewPr snapToGrid="0">
      <p:cViewPr varScale="1">
        <p:scale>
          <a:sx n="91" d="100"/>
          <a:sy n="91" d="100"/>
        </p:scale>
        <p:origin x="1314" y="78"/>
      </p:cViewPr>
      <p:guideLst/>
    </p:cSldViewPr>
  </p:slideViewPr>
  <p:notesTextViewPr>
    <p:cViewPr>
      <p:scale>
        <a:sx n="1" d="1"/>
        <a:sy n="1" d="1"/>
      </p:scale>
      <p:origin x="0" y="-78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corestandards.org/ELA-Literacy/W/4/2/" TargetMode="External"/><Relationship Id="rId13" Type="http://schemas.openxmlformats.org/officeDocument/2006/relationships/hyperlink" Target="https://mhschool.com/socialstudies/2009/teacher/pdf/ncss.pdf" TargetMode="External"/><Relationship Id="rId3" Type="http://schemas.openxmlformats.org/officeDocument/2006/relationships/hyperlink" Target="http://www.corestandards.org/ELA-Literacy/CCRA/W/1/" TargetMode="External"/><Relationship Id="rId7" Type="http://schemas.openxmlformats.org/officeDocument/2006/relationships/hyperlink" Target="http://www.corestandards.org/ELA-Literacy/W/5/1/" TargetMode="External"/><Relationship Id="rId12" Type="http://schemas.openxmlformats.org/officeDocument/2006/relationships/hyperlink" Target="http://www.econedlink.org/economic-standards/national-economic-standards.php?nid=Standard+6"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corestandards.org/ELA-Literacy/W/4/1/" TargetMode="External"/><Relationship Id="rId11" Type="http://schemas.openxmlformats.org/officeDocument/2006/relationships/hyperlink" Target="http://www.corestandards.org/ELA-Literacy/L/5/2/" TargetMode="External"/><Relationship Id="rId5" Type="http://schemas.openxmlformats.org/officeDocument/2006/relationships/hyperlink" Target="http://www.corestandards.org/ELA-Literacy/CCRA/W/6/" TargetMode="External"/><Relationship Id="rId10" Type="http://schemas.openxmlformats.org/officeDocument/2006/relationships/hyperlink" Target="http://www.corestandards.org/ELA-Literacy/L/4/2/" TargetMode="External"/><Relationship Id="rId4" Type="http://schemas.openxmlformats.org/officeDocument/2006/relationships/hyperlink" Target="http://www.corestandards.org/ELA-Literacy/CCRA/W/4/" TargetMode="External"/><Relationship Id="rId9" Type="http://schemas.openxmlformats.org/officeDocument/2006/relationships/hyperlink" Target="http://www.corestandards.org/ELA-Literacy/W/5/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96837b520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296837b520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ctr"/>
            <a:r>
              <a:rPr lang="en-US" b="1" dirty="0"/>
              <a:t>Standards and Teaching Notes</a:t>
            </a: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Philanthropy Objectives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Convince others to give time, talent and/or treasure towards a community need related to personal passions.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Create a list of ways to apply today’s learning about philanthropy to family, school and community.</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Work with others to develop a plan of action to meet community needs.</a:t>
            </a: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Entrepreneurship Objectives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Create a plan to help a nonprofit organization through a specific class project.</a:t>
            </a: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Anchor Standards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3"/>
              </a:rPr>
              <a:t>CCSS.ELA-LITERACY.CCRA.W.1</a:t>
            </a:r>
            <a:b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b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Write arguments to support claims in an analysis of substantive topics or texts using valid reasoning and relevant and sufficient evidence.</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4"/>
              </a:rPr>
              <a:t>CCSS.ELA-LITERACY.CCRA.W.4</a:t>
            </a:r>
            <a:b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b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Produce clear and coherent writing in which the development, organization, and style are appropriate to task, purpose, and audience.</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5"/>
              </a:rPr>
              <a:t>CCSS.ELA-LITERACY.CCRA.W.6</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Use technology, including the Internet, to produce and publish writing and to interact and collaborate with others.</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Common Core Standards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6"/>
              </a:rPr>
              <a:t>CCSS.ELA-LITERACY.W.4.1</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 and </a:t>
            </a:r>
            <a:r>
              <a:rPr lang="en-US" sz="1200" u="sng" cap="all"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7"/>
              </a:rPr>
              <a:t>CCSS.ELA-LITERACY.W.5.1</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Write opinion pieces on topics or texts, supporting a point of view with reasons and information.</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8"/>
              </a:rPr>
              <a:t>CCSS.ELA-LITERACY.W.4.2</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 and </a:t>
            </a:r>
            <a:r>
              <a:rPr lang="en-US" sz="1200" u="sng" cap="all"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9"/>
              </a:rPr>
              <a:t>CCSS.ELA-LITERACY.W.5.2</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Write informative/explanatory texts to examine a topic and convey ideas and information clearly.</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10"/>
              </a:rPr>
              <a:t>CCSS.ELA-LITERACY.L.4.2</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 and </a:t>
            </a:r>
            <a:r>
              <a:rPr lang="en-US" sz="1200" u="sng" cap="all"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11"/>
              </a:rPr>
              <a:t>CCSS.ELA-LITERACY.L.5.2</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Demonstrate command of the conventions of standard English capitalization, punctuation, and spelling when writing.</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Economics Standards</a:t>
            </a:r>
          </a:p>
          <a:p>
            <a:pPr marL="0" marR="0">
              <a:lnSpc>
                <a:spcPts val="1200"/>
              </a:lnSpc>
              <a:spcBef>
                <a:spcPts val="0"/>
              </a:spcBef>
              <a:spcAft>
                <a:spcPts val="0"/>
              </a:spcAft>
            </a:pPr>
            <a:r>
              <a:rPr lang="en-US" sz="1050" b="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12"/>
              </a:rPr>
              <a:t>Content Standard 6: Specialization</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Division of labor occurs when the production of a good is broken down into numerous separate tasks, with different workers performing each task.</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Specialization and division of labor usually increase the productivity of workers.</a:t>
            </a: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Social Studies Standards</a:t>
            </a:r>
          </a:p>
          <a:p>
            <a:pPr marL="107950" marR="0" indent="-107950">
              <a:lnSpc>
                <a:spcPts val="1200"/>
              </a:lnSpc>
              <a:spcBef>
                <a:spcPts val="0"/>
              </a:spcBef>
              <a:spcAft>
                <a:spcPts val="200"/>
              </a:spcAft>
            </a:pPr>
            <a:r>
              <a:rPr lang="en-US" sz="1050" b="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13"/>
              </a:rPr>
              <a:t>Civic Ideals and Practices</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Recognize and interpret how the “common good” can be strengthened through various forms of citizen action.</a:t>
            </a:r>
          </a:p>
          <a:p>
            <a:pPr marL="0" marR="0" indent="0">
              <a:lnSpc>
                <a:spcPts val="1200"/>
              </a:lnSpc>
              <a:spcBef>
                <a:spcPts val="0"/>
              </a:spcBef>
              <a:spcAft>
                <a:spcPts val="200"/>
              </a:spcAft>
            </a:pPr>
            <a:r>
              <a:rPr lang="en-US" sz="1050" b="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13"/>
              </a:rPr>
              <a:t>Global Connections</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Investigate concerns, issues, standards, and conflicts related to universal human rights, such as the treatment of children, religious groups, and effects of war.</a:t>
            </a:r>
          </a:p>
          <a:p>
            <a:pPr algn="l"/>
            <a:endParaRPr lang="en-US" b="0" dirty="0"/>
          </a:p>
          <a:p>
            <a:pPr algn="ctr"/>
            <a:r>
              <a:rPr lang="en-US" b="1" dirty="0"/>
              <a:t>Teaching Notes</a:t>
            </a:r>
          </a:p>
          <a:p>
            <a:pPr marL="0" marR="0">
              <a:lnSpc>
                <a:spcPts val="1500"/>
              </a:lnSpc>
              <a:spcBef>
                <a:spcPts val="0"/>
              </a:spcBef>
              <a:spcAft>
                <a:spcPts val="0"/>
              </a:spcAft>
            </a:pPr>
            <a:r>
              <a:rPr lang="en-US" sz="1200" b="1"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Might say:</a:t>
            </a: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“Welcome!  Today we are going to use our project plan to start working on the tasks we need to complete for a successful class project to help _____________________ (name of the nonprofit organization).  We’re going to start writing grants, effective proposals and treasure/donation requests to get our class project going.”</a:t>
            </a:r>
          </a:p>
          <a:p>
            <a:pPr marL="0" lvl="0" indent="0" algn="l" rtl="0">
              <a:spcBef>
                <a:spcPts val="0"/>
              </a:spcBef>
              <a:spcAft>
                <a:spcPts val="0"/>
              </a:spcAft>
              <a:buNone/>
            </a:pPr>
            <a:endParaRPr dirty="0"/>
          </a:p>
        </p:txBody>
      </p:sp>
      <p:sp>
        <p:nvSpPr>
          <p:cNvPr id="96" name="Google Shape;96;g296837b520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ctr"/>
            <a:r>
              <a:rPr lang="en-US" b="1" dirty="0"/>
              <a:t>Teaching Notes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distributes and discusses the completed project plan from Lesson 7 (teacher should have this prepared and copied for students.)</a:t>
            </a:r>
          </a:p>
          <a:p>
            <a:pPr marL="742950" marR="0" lvl="1" indent="-285750">
              <a:lnSpc>
                <a:spcPts val="1500"/>
              </a:lnSpc>
              <a:spcBef>
                <a:spcPts val="0"/>
              </a:spcBef>
              <a:spcAft>
                <a:spcPts val="0"/>
              </a:spcAft>
              <a:buFont typeface="Courier New" panose="02070309020205020404" pitchFamily="49" charset="0"/>
              <a:buChar char="o"/>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Instruct students to highlight:</a:t>
            </a:r>
          </a:p>
          <a:p>
            <a:pPr marL="742950" marR="0" lvl="1" indent="-285750">
              <a:lnSpc>
                <a:spcPts val="1500"/>
              </a:lnSpc>
              <a:spcBef>
                <a:spcPts val="0"/>
              </a:spcBef>
              <a:spcAft>
                <a:spcPts val="0"/>
              </a:spcAft>
              <a:buFont typeface="Courier New" panose="02070309020205020404" pitchFamily="49" charset="0"/>
              <a:buChar char="o"/>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materials that could possibly be donated</a:t>
            </a:r>
          </a:p>
          <a:p>
            <a:pPr marL="742950" marR="0" lvl="1" indent="-285750">
              <a:lnSpc>
                <a:spcPts val="1500"/>
              </a:lnSpc>
              <a:spcBef>
                <a:spcPts val="0"/>
              </a:spcBef>
              <a:spcAft>
                <a:spcPts val="0"/>
              </a:spcAft>
              <a:buFont typeface="Courier New" panose="02070309020205020404" pitchFamily="49" charset="0"/>
              <a:buChar char="o"/>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tasks that will require help from parent volunteers</a:t>
            </a:r>
          </a:p>
          <a:p>
            <a:pPr marL="742950" marR="0" lvl="1" indent="-285750">
              <a:lnSpc>
                <a:spcPts val="1500"/>
              </a:lnSpc>
              <a:spcBef>
                <a:spcPts val="0"/>
              </a:spcBef>
              <a:spcAft>
                <a:spcPts val="0"/>
              </a:spcAft>
              <a:buFont typeface="Courier New" panose="02070309020205020404" pitchFamily="49" charset="0"/>
              <a:buChar char="o"/>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projected expenses that will not be covered by donations</a:t>
            </a:r>
          </a:p>
          <a:p>
            <a:pPr marL="0" lvl="0" indent="0" algn="l" rtl="0">
              <a:spcBef>
                <a:spcPts val="0"/>
              </a:spcBef>
              <a:spcAft>
                <a:spcPts val="0"/>
              </a:spcAft>
              <a:buNone/>
            </a:pPr>
            <a:endParaRPr dirty="0"/>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67780383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ctr"/>
            <a:r>
              <a:rPr lang="en-US" b="1" dirty="0"/>
              <a:t>Teaching Notes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models a letter to parents/guardians using the sample letter L8.R1 and the Project Plan from Lesson 7.</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Work through the letter components with students, one step at a time, identifying specific needs from the Project Plan.</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(can project on screen, or pass out one per 3-4 students) L8.R1 to show a sample parent letter.</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walks the room to support and monitor work.</a:t>
            </a:r>
          </a:p>
          <a:p>
            <a:pPr marL="0" lvl="0" indent="0" algn="l" rtl="0">
              <a:spcBef>
                <a:spcPts val="0"/>
              </a:spcBef>
              <a:spcAft>
                <a:spcPts val="0"/>
              </a:spcAft>
              <a:buNone/>
            </a:pPr>
            <a:endParaRPr dirty="0"/>
          </a:p>
        </p:txBody>
      </p:sp>
      <p:sp>
        <p:nvSpPr>
          <p:cNvPr id="112" name="Google Shape;112;g2967780383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96c220a62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ctr"/>
            <a:r>
              <a:rPr lang="en-US" b="1" dirty="0"/>
              <a:t>Teaching Notes</a:t>
            </a:r>
          </a:p>
          <a:p>
            <a:pPr marL="0" marR="0">
              <a:lnSpc>
                <a:spcPts val="1500"/>
              </a:lnSpc>
              <a:spcBef>
                <a:spcPts val="0"/>
              </a:spcBef>
              <a:spcAft>
                <a:spcPts val="0"/>
              </a:spcAft>
            </a:pPr>
            <a:r>
              <a:rPr lang="en-US" sz="1200" b="1"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might say</a:t>
            </a: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“Now some of us will write requests for donations/treasures, some will write grants and others will write a letter to the principal of the school, if necessary.  We’re going to preview each of these components as a whole class, and then you will divide into three groups to get writing.”</a:t>
            </a:r>
          </a:p>
          <a:p>
            <a:pPr marL="720725" marR="0" indent="0">
              <a:lnSpc>
                <a:spcPts val="1200"/>
              </a:lnSpc>
              <a:spcBef>
                <a:spcPts val="0"/>
              </a:spcBef>
              <a:spcAft>
                <a:spcPts val="200"/>
              </a:spcAf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Teacher goes through the instructions for each of the slides (4-6) before dividing students into three groups.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Ask students to try to decide which of the three tasks they would be most interested in helping with (students will be able to choose groups, but teacher will make sure groups are fairly even.)</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Let students know that there are sample letters for all of the tasks, to guide small group work today.</a:t>
            </a:r>
          </a:p>
          <a:p>
            <a:pPr marL="0" lvl="0" indent="0" algn="l" rtl="0">
              <a:spcBef>
                <a:spcPts val="0"/>
              </a:spcBef>
              <a:spcAft>
                <a:spcPts val="0"/>
              </a:spcAft>
              <a:buNone/>
            </a:pPr>
            <a:endParaRPr dirty="0"/>
          </a:p>
        </p:txBody>
      </p:sp>
      <p:sp>
        <p:nvSpPr>
          <p:cNvPr id="121" name="Google Shape;121;g296c220a62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96c220a621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ctr"/>
            <a:r>
              <a:rPr lang="en-US" b="1" dirty="0"/>
              <a:t>Teaching Notes</a:t>
            </a:r>
          </a:p>
          <a:p>
            <a:pPr marL="342900" marR="0" lvl="0" indent="-342900" algn="l" defTabSz="914400" rtl="0" eaLnBrk="1" fontAlgn="auto" latinLnBrk="0" hangingPunct="1">
              <a:lnSpc>
                <a:spcPts val="1200"/>
              </a:lnSpc>
              <a:spcBef>
                <a:spcPts val="0"/>
              </a:spcBef>
              <a:spcAft>
                <a:spcPts val="200"/>
              </a:spcAft>
              <a:buClr>
                <a:srgbClr val="D8262E"/>
              </a:buClr>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Ask students to try to decide which of the three tasks they would be most interested in helping with (students will be able to choose groups, but teacher will make sure groups are fairly even.)</a:t>
            </a:r>
          </a:p>
          <a:p>
            <a:pPr marL="342900" marR="0" lvl="0" indent="-342900" algn="l" defTabSz="914400" rtl="0" eaLnBrk="1" fontAlgn="auto" latinLnBrk="0" hangingPunct="1">
              <a:lnSpc>
                <a:spcPts val="1200"/>
              </a:lnSpc>
              <a:spcBef>
                <a:spcPts val="0"/>
              </a:spcBef>
              <a:spcAft>
                <a:spcPts val="200"/>
              </a:spcAft>
              <a:buClr>
                <a:srgbClr val="D8262E"/>
              </a:buClr>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Let students know that there are sample letters for all of the tasks, to guide small group work today.</a:t>
            </a:r>
          </a:p>
          <a:p>
            <a:pPr marL="0" lvl="0" indent="0" algn="l" rtl="0">
              <a:spcBef>
                <a:spcPts val="0"/>
              </a:spcBef>
              <a:spcAft>
                <a:spcPts val="0"/>
              </a:spcAft>
              <a:buNone/>
            </a:pPr>
            <a:endParaRPr dirty="0"/>
          </a:p>
        </p:txBody>
      </p:sp>
      <p:sp>
        <p:nvSpPr>
          <p:cNvPr id="130" name="Google Shape;130;g296c220a621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96c220a621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ctr"/>
            <a:r>
              <a:rPr lang="en-US" b="1" dirty="0"/>
              <a:t>Teaching Notes</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goes through each slide (4-6) before dividing students into three groups.</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i="1" dirty="0">
                <a:solidFill>
                  <a:srgbClr val="D8262E"/>
                </a:solidFill>
                <a:effectLst/>
                <a:latin typeface="Calibri" panose="020F0502020204030204" pitchFamily="34" charset="0"/>
                <a:ea typeface="MS Mincho" panose="02020609040205080304" pitchFamily="49" charset="-128"/>
                <a:cs typeface="Times New Roman" panose="02020603050405020304" pitchFamily="18" charset="0"/>
              </a:rPr>
              <a:t>Tap PPT to bring up each of the points – 1 at a time. When slide is complete move to next slide</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to determine groupings, or ask students to decide which of the three tasks they would be most interested in helping with, but teacher will make sure groups are fairly even).</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Let students know that there are sample letters for all of the tasks, to guide small group work today.</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After going through all of the PPT slides, students will divide into three groups.</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passes out slide copies of PPT slides 4-6 (3-4 per small group) and gives instructions:</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Small groups will have the directions for their tasks and a sample to use for guidance:</a:t>
            </a:r>
          </a:p>
          <a:p>
            <a:pPr marL="742950" marR="180340" lvl="1" indent="-285750">
              <a:lnSpc>
                <a:spcPts val="1500"/>
              </a:lnSpc>
              <a:spcBef>
                <a:spcPts val="0"/>
              </a:spcBef>
              <a:spcAft>
                <a:spcPts val="0"/>
              </a:spcAft>
              <a:buClr>
                <a:srgbClr val="808080"/>
              </a:buClr>
              <a:buFont typeface="Courier New" panose="02070309020205020404" pitchFamily="49" charset="0"/>
              <a:buChar char="o"/>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Group 1: Treasure/Donation Request Writers – teacher should pass out 3-4 of the sample letter L8R2 and PPT slide 4.</a:t>
            </a:r>
          </a:p>
          <a:p>
            <a:pPr marL="742950" marR="180340" lvl="1" indent="-285750">
              <a:lnSpc>
                <a:spcPts val="1500"/>
              </a:lnSpc>
              <a:spcBef>
                <a:spcPts val="0"/>
              </a:spcBef>
              <a:spcAft>
                <a:spcPts val="0"/>
              </a:spcAft>
              <a:buClr>
                <a:srgbClr val="808080"/>
              </a:buClr>
              <a:buFont typeface="Courier New" panose="02070309020205020404" pitchFamily="49" charset="0"/>
              <a:buChar char="o"/>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Group 2 – Grant Proposal Writers – teacher should pass out 3-4 of the sample grant proposal L8R3 and PPT slide 5.</a:t>
            </a:r>
          </a:p>
          <a:p>
            <a:pPr marL="742950" marR="180340" lvl="1" indent="-285750">
              <a:lnSpc>
                <a:spcPts val="1500"/>
              </a:lnSpc>
              <a:spcBef>
                <a:spcPts val="0"/>
              </a:spcBef>
              <a:spcAft>
                <a:spcPts val="0"/>
              </a:spcAft>
              <a:buClr>
                <a:srgbClr val="808080"/>
              </a:buClr>
              <a:buFont typeface="Courier New" panose="02070309020205020404" pitchFamily="49" charset="0"/>
              <a:buChar char="o"/>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Group 3 – Principal Proposal Writers – teacher should pass out 3-4 of the sample principal proposal L8R4 and PPT slide 6.</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All small group members need to agree on what they want to say and how they want to say it.  </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Small groups may decide to delegate tasks to 2-3 students in their group (for example, 2-3 students work on the introduction/beginning of the letter, 2-3 students work on the middle, 2-3 students work on the end of the letter).</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Small group that is writing grants will need access to computers and help from teaching staff, or they will need pre-printed copies of possible grant applications available.</a:t>
            </a:r>
          </a:p>
          <a:p>
            <a:pPr marL="612775" marR="0">
              <a:lnSpc>
                <a:spcPts val="1200"/>
              </a:lnSpc>
              <a:spcBef>
                <a:spcPts val="0"/>
              </a:spcBef>
              <a:spcAft>
                <a:spcPts val="200"/>
              </a:spcAft>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540385" marR="180340">
              <a:lnSpc>
                <a:spcPts val="1500"/>
              </a:lnSpc>
              <a:spcBef>
                <a:spcPts val="0"/>
              </a:spcBef>
              <a:spcAft>
                <a:spcPts val="0"/>
              </a:spcAft>
            </a:pPr>
            <a:r>
              <a:rPr lang="en-US" sz="1200" i="1">
                <a:solidFill>
                  <a:srgbClr val="0099A8"/>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200" b="1" i="1">
                <a:solidFill>
                  <a:srgbClr val="0099A8"/>
                </a:solidFill>
                <a:effectLst/>
                <a:latin typeface="Calibri" panose="020F0502020204030204" pitchFamily="34" charset="0"/>
                <a:ea typeface="MS Mincho" panose="02020609040205080304" pitchFamily="49" charset="-128"/>
                <a:cs typeface="Times New Roman" panose="02020603050405020304" pitchFamily="18" charset="0"/>
              </a:rPr>
              <a:t>TEACHER TIP</a:t>
            </a:r>
            <a:r>
              <a:rPr lang="en-US" sz="1200" i="1">
                <a:solidFill>
                  <a:srgbClr val="0099A8"/>
                </a:solidFill>
                <a:effectLst/>
                <a:latin typeface="Calibri" panose="020F0502020204030204" pitchFamily="34" charset="0"/>
                <a:ea typeface="MS Mincho" panose="02020609040205080304" pitchFamily="49" charset="-128"/>
                <a:cs typeface="Times New Roman" panose="02020603050405020304" pitchFamily="18" charset="0"/>
              </a:rPr>
              <a:t>] It is recommended that teachers also write a letter to the parents, to the business and to the principal (these are in L8R5, L8R6 and L8R7).</a:t>
            </a:r>
            <a:endParaRPr lang="en-US" sz="1050" i="1">
              <a:solidFill>
                <a:srgbClr val="0099A8"/>
              </a:solidFill>
              <a:effectLst/>
              <a:latin typeface="Calibri" panose="020F0502020204030204" pitchFamily="34" charset="0"/>
              <a:ea typeface="MS Mincho" panose="02020609040205080304" pitchFamily="49" charset="-128"/>
              <a:cs typeface="Times New Roman" panose="02020603050405020304" pitchFamily="18" charset="0"/>
            </a:endParaRPr>
          </a:p>
          <a:p>
            <a:pPr marL="0" lvl="0" indent="0" algn="l" rtl="0">
              <a:spcBef>
                <a:spcPts val="0"/>
              </a:spcBef>
              <a:spcAft>
                <a:spcPts val="0"/>
              </a:spcAft>
              <a:buNone/>
            </a:pPr>
            <a:endParaRPr/>
          </a:p>
        </p:txBody>
      </p:sp>
      <p:sp>
        <p:nvSpPr>
          <p:cNvPr id="138" name="Google Shape;138;g296c220a621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Generic 1">
  <p:cSld name="Cover – Generic 1">
    <p:bg>
      <p:bgPr>
        <a:solidFill>
          <a:schemeClr val="lt1"/>
        </a:solidFill>
        <a:effectLst/>
      </p:bgPr>
    </p:bg>
    <p:spTree>
      <p:nvGrpSpPr>
        <p:cNvPr id="1" name="Shape 10"/>
        <p:cNvGrpSpPr/>
        <p:nvPr/>
      </p:nvGrpSpPr>
      <p:grpSpPr>
        <a:xfrm>
          <a:off x="0" y="0"/>
          <a:ext cx="0" cy="0"/>
          <a:chOff x="0" y="0"/>
          <a:chExt cx="0" cy="0"/>
        </a:xfrm>
      </p:grpSpPr>
      <p:sp>
        <p:nvSpPr>
          <p:cNvPr id="11" name="Google Shape;11;p2"/>
          <p:cNvSpPr/>
          <p:nvPr/>
        </p:nvSpPr>
        <p:spPr>
          <a:xfrm>
            <a:off x="0" y="1920240"/>
            <a:ext cx="12192000" cy="493776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ctrTitle"/>
          </p:nvPr>
        </p:nvSpPr>
        <p:spPr>
          <a:xfrm>
            <a:off x="653143" y="2708156"/>
            <a:ext cx="10885714" cy="128016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653143" y="4407954"/>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body" idx="2"/>
          </p:nvPr>
        </p:nvSpPr>
        <p:spPr>
          <a:xfrm>
            <a:off x="3856038" y="6130593"/>
            <a:ext cx="4479925" cy="288441"/>
          </a:xfrm>
          <a:prstGeom prst="rect">
            <a:avLst/>
          </a:prstGeom>
          <a:noFill/>
          <a:ln>
            <a:noFill/>
          </a:ln>
        </p:spPr>
        <p:txBody>
          <a:bodyPr spcFirstLastPara="1" wrap="square" lIns="0" tIns="0" rIns="0" bIns="0" anchor="ctr" anchorCtr="0">
            <a:noAutofit/>
          </a:bodyPr>
          <a:lstStyle>
            <a:lvl1pPr marL="457200" marR="0" lvl="0" indent="-228600" algn="ctr" rtl="0">
              <a:lnSpc>
                <a:spcPct val="110000"/>
              </a:lnSpc>
              <a:spcBef>
                <a:spcPts val="1000"/>
              </a:spcBef>
              <a:spcAft>
                <a:spcPts val="0"/>
              </a:spcAft>
              <a:buClr>
                <a:srgbClr val="FAD7E3"/>
              </a:buClr>
              <a:buSzPts val="900"/>
              <a:buFont typeface="Arial"/>
              <a:buNone/>
              <a:defRPr sz="900" b="0" i="0" u="none" strike="noStrike" cap="none">
                <a:solidFill>
                  <a:srgbClr val="FAD7E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5" name="Google Shape;15;p2" descr="A picture containing logo&#10;&#10;Description automatically generated"/>
          <p:cNvPicPr preferRelativeResize="0"/>
          <p:nvPr/>
        </p:nvPicPr>
        <p:blipFill rotWithShape="1">
          <a:blip r:embed="rId2">
            <a:alphaModFix/>
          </a:blip>
          <a:srcRect/>
          <a:stretch/>
        </p:blipFill>
        <p:spPr>
          <a:xfrm>
            <a:off x="3942303" y="634408"/>
            <a:ext cx="3486491" cy="6402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ition – Photo 2">
  <p:cSld name="Transition – Photo 2">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2"/>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2"/>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12"/>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70" name="Google Shape;70;p12"/>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71" name="Google Shape;71;p12"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ansition – Photo 3">
  <p:cSld name="Transition – Photo 3">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3"/>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75" name="Google Shape;75;p13"/>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76" name="Google Shape;76;p13"/>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77" name="Google Shape;77;p13"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ransition – Photo 4">
  <p:cSld name="1_Transition – Photo 4">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4"/>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4"/>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14"/>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82" name="Google Shape;82;p14"/>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83" name="Google Shape;83;p14"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 Simple">
  <p:cSld name="End – Simple">
    <p:bg>
      <p:bgPr>
        <a:solidFill>
          <a:schemeClr val="lt1"/>
        </a:solidFill>
        <a:effectLst/>
      </p:bgPr>
    </p:bg>
    <p:spTree>
      <p:nvGrpSpPr>
        <p:cNvPr id="1" name="Shape 84"/>
        <p:cNvGrpSpPr/>
        <p:nvPr/>
      </p:nvGrpSpPr>
      <p:grpSpPr>
        <a:xfrm>
          <a:off x="0" y="0"/>
          <a:ext cx="0" cy="0"/>
          <a:chOff x="0" y="0"/>
          <a:chExt cx="0" cy="0"/>
        </a:xfrm>
      </p:grpSpPr>
      <p:sp>
        <p:nvSpPr>
          <p:cNvPr id="85" name="Google Shape;85;p15"/>
          <p:cNvSpPr/>
          <p:nvPr/>
        </p:nvSpPr>
        <p:spPr>
          <a:xfrm>
            <a:off x="0" y="1920240"/>
            <a:ext cx="12192000" cy="493776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 name="Google Shape;86;p15"/>
          <p:cNvSpPr txBox="1">
            <a:spLocks noGrp="1"/>
          </p:cNvSpPr>
          <p:nvPr>
            <p:ph type="ctrTitle"/>
          </p:nvPr>
        </p:nvSpPr>
        <p:spPr>
          <a:xfrm>
            <a:off x="653143" y="3429000"/>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7" name="Google Shape;87;p15" descr="A picture containing logo&#10;&#10;Description automatically generated"/>
          <p:cNvPicPr preferRelativeResize="0"/>
          <p:nvPr/>
        </p:nvPicPr>
        <p:blipFill rotWithShape="1">
          <a:blip r:embed="rId2">
            <a:alphaModFix/>
          </a:blip>
          <a:srcRect/>
          <a:stretch/>
        </p:blipFill>
        <p:spPr>
          <a:xfrm>
            <a:off x="3942303" y="634408"/>
            <a:ext cx="3486491" cy="64028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 With subhead">
  <p:cSld name="End – With subhead">
    <p:bg>
      <p:bgPr>
        <a:solidFill>
          <a:schemeClr val="lt1"/>
        </a:solidFill>
        <a:effectLst/>
      </p:bgPr>
    </p:bg>
    <p:spTree>
      <p:nvGrpSpPr>
        <p:cNvPr id="1" name="Shape 88"/>
        <p:cNvGrpSpPr/>
        <p:nvPr/>
      </p:nvGrpSpPr>
      <p:grpSpPr>
        <a:xfrm>
          <a:off x="0" y="0"/>
          <a:ext cx="0" cy="0"/>
          <a:chOff x="0" y="0"/>
          <a:chExt cx="0" cy="0"/>
        </a:xfrm>
      </p:grpSpPr>
      <p:sp>
        <p:nvSpPr>
          <p:cNvPr id="89" name="Google Shape;89;p16"/>
          <p:cNvSpPr/>
          <p:nvPr/>
        </p:nvSpPr>
        <p:spPr>
          <a:xfrm>
            <a:off x="0" y="1920240"/>
            <a:ext cx="12192000" cy="493776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0" name="Google Shape;90;p16"/>
          <p:cNvSpPr txBox="1">
            <a:spLocks noGrp="1"/>
          </p:cNvSpPr>
          <p:nvPr>
            <p:ph type="ctrTitle"/>
          </p:nvPr>
        </p:nvSpPr>
        <p:spPr>
          <a:xfrm>
            <a:off x="653143" y="2714091"/>
            <a:ext cx="10885714" cy="1124872"/>
          </a:xfrm>
          <a:prstGeom prst="rect">
            <a:avLst/>
          </a:prstGeom>
          <a:noFill/>
          <a:ln>
            <a:noFill/>
          </a:ln>
        </p:spPr>
        <p:txBody>
          <a:bodyPr spcFirstLastPara="1" wrap="square" lIns="0" tIns="0" rIns="0" bIns="0" anchor="b"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6"/>
          <p:cNvSpPr txBox="1">
            <a:spLocks noGrp="1"/>
          </p:cNvSpPr>
          <p:nvPr>
            <p:ph type="subTitle" idx="1"/>
          </p:nvPr>
        </p:nvSpPr>
        <p:spPr>
          <a:xfrm>
            <a:off x="2165311" y="4292202"/>
            <a:ext cx="7861379" cy="1275683"/>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352F2D"/>
              </a:buClr>
              <a:buSzPts val="2000"/>
              <a:buFont typeface="Arial"/>
              <a:buNone/>
              <a:defRPr sz="2000" b="0" i="0" u="none" strike="noStrike" cap="none">
                <a:solidFill>
                  <a:srgbClr val="352F2D"/>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92" name="Google Shape;92;p16" descr="A picture containing logo&#10;&#10;Description automatically generated"/>
          <p:cNvPicPr preferRelativeResize="0"/>
          <p:nvPr/>
        </p:nvPicPr>
        <p:blipFill rotWithShape="1">
          <a:blip r:embed="rId2">
            <a:alphaModFix/>
          </a:blip>
          <a:srcRect/>
          <a:stretch/>
        </p:blipFill>
        <p:spPr>
          <a:xfrm>
            <a:off x="3942303" y="634408"/>
            <a:ext cx="3486491" cy="64028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Generic 2">
  <p:cSld name="Cover – Generic 2">
    <p:bg>
      <p:bgPr>
        <a:solidFill>
          <a:schemeClr val="dk2"/>
        </a:solidFill>
        <a:effectLst/>
      </p:bgPr>
    </p:bg>
    <p:spTree>
      <p:nvGrpSpPr>
        <p:cNvPr id="1" name="Shape 16"/>
        <p:cNvGrpSpPr/>
        <p:nvPr/>
      </p:nvGrpSpPr>
      <p:grpSpPr>
        <a:xfrm>
          <a:off x="0" y="0"/>
          <a:ext cx="0" cy="0"/>
          <a:chOff x="0" y="0"/>
          <a:chExt cx="0" cy="0"/>
        </a:xfrm>
      </p:grpSpPr>
      <p:sp>
        <p:nvSpPr>
          <p:cNvPr id="17" name="Google Shape;17;p3"/>
          <p:cNvSpPr/>
          <p:nvPr/>
        </p:nvSpPr>
        <p:spPr>
          <a:xfrm>
            <a:off x="7932420" y="0"/>
            <a:ext cx="425958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3"/>
          <p:cNvSpPr txBox="1">
            <a:spLocks noGrp="1"/>
          </p:cNvSpPr>
          <p:nvPr>
            <p:ph type="ctrTitle"/>
          </p:nvPr>
        </p:nvSpPr>
        <p:spPr>
          <a:xfrm>
            <a:off x="609600" y="1605788"/>
            <a:ext cx="6406342" cy="2161722"/>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subTitle" idx="1"/>
          </p:nvPr>
        </p:nvSpPr>
        <p:spPr>
          <a:xfrm>
            <a:off x="609600" y="4035865"/>
            <a:ext cx="6406342"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FAD7E3"/>
              </a:buClr>
              <a:buSzPts val="900"/>
              <a:buFont typeface="Arial"/>
              <a:buNone/>
              <a:defRPr sz="900" b="0" i="0" u="none" strike="noStrike" cap="none">
                <a:solidFill>
                  <a:srgbClr val="FAD7E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1" name="Google Shape;21;p3" descr="A picture containing text, clipart&#10;&#10;Description automatically generated"/>
          <p:cNvPicPr preferRelativeResize="0"/>
          <p:nvPr/>
        </p:nvPicPr>
        <p:blipFill rotWithShape="1">
          <a:blip r:embed="rId2">
            <a:alphaModFix/>
          </a:blip>
          <a:srcRect/>
          <a:stretch/>
        </p:blipFill>
        <p:spPr>
          <a:xfrm>
            <a:off x="8835639" y="3205223"/>
            <a:ext cx="2441418" cy="4475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hoto 1">
  <p:cSld name="Cover – Photo 1">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4"/>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4"/>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Google Shape;26;p4"/>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7" name="Google Shape;27;p4"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hoto 2">
  <p:cSld name="Cover – Photo 2">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5"/>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3" name="Google Shape;33;p5"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Photo 3">
  <p:cSld name="Cover – Photo 3">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6"/>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6" name="Google Shape;36;p6"/>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6"/>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9" name="Google Shape;39;p6"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ver – Photo 4">
  <p:cSld name="1_Cover – Photo 4">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7"/>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 name="Google Shape;42;p7"/>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7"/>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44" name="Google Shape;44;p7"/>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45" name="Google Shape;45;p7"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ition – Brown">
  <p:cSld name="Transition – Brown">
    <p:bg>
      <p:bgPr>
        <a:solidFill>
          <a:schemeClr val="dk1"/>
        </a:solidFill>
        <a:effectLst/>
      </p:bgPr>
    </p:bg>
    <p:spTree>
      <p:nvGrpSpPr>
        <p:cNvPr id="1" name="Shape 48"/>
        <p:cNvGrpSpPr/>
        <p:nvPr/>
      </p:nvGrpSpPr>
      <p:grpSpPr>
        <a:xfrm>
          <a:off x="0" y="0"/>
          <a:ext cx="0" cy="0"/>
          <a:chOff x="0" y="0"/>
          <a:chExt cx="0" cy="0"/>
        </a:xfrm>
      </p:grpSpPr>
      <p:sp>
        <p:nvSpPr>
          <p:cNvPr id="49" name="Google Shape;49;p9"/>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9"/>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rgbClr val="F2F2F2"/>
                </a:solidFill>
                <a:latin typeface="Century Gothic"/>
                <a:ea typeface="Century Gothic"/>
                <a:cs typeface="Century Gothic"/>
                <a:sym typeface="Century Gothic"/>
              </a:defRPr>
            </a:lvl1pPr>
            <a:lvl2pPr marL="0" lvl="1" indent="0" algn="r">
              <a:spcBef>
                <a:spcPts val="0"/>
              </a:spcBef>
              <a:buNone/>
              <a:defRPr sz="800" b="1" i="0" u="none" strike="noStrike" cap="none">
                <a:solidFill>
                  <a:srgbClr val="F2F2F2"/>
                </a:solidFill>
                <a:latin typeface="Century Gothic"/>
                <a:ea typeface="Century Gothic"/>
                <a:cs typeface="Century Gothic"/>
                <a:sym typeface="Century Gothic"/>
              </a:defRPr>
            </a:lvl2pPr>
            <a:lvl3pPr marL="0" lvl="2" indent="0" algn="r">
              <a:spcBef>
                <a:spcPts val="0"/>
              </a:spcBef>
              <a:buNone/>
              <a:defRPr sz="800" b="1" i="0" u="none" strike="noStrike" cap="none">
                <a:solidFill>
                  <a:srgbClr val="F2F2F2"/>
                </a:solidFill>
                <a:latin typeface="Century Gothic"/>
                <a:ea typeface="Century Gothic"/>
                <a:cs typeface="Century Gothic"/>
                <a:sym typeface="Century Gothic"/>
              </a:defRPr>
            </a:lvl3pPr>
            <a:lvl4pPr marL="0" lvl="3" indent="0" algn="r">
              <a:spcBef>
                <a:spcPts val="0"/>
              </a:spcBef>
              <a:buNone/>
              <a:defRPr sz="800" b="1" i="0" u="none" strike="noStrike" cap="none">
                <a:solidFill>
                  <a:srgbClr val="F2F2F2"/>
                </a:solidFill>
                <a:latin typeface="Century Gothic"/>
                <a:ea typeface="Century Gothic"/>
                <a:cs typeface="Century Gothic"/>
                <a:sym typeface="Century Gothic"/>
              </a:defRPr>
            </a:lvl4pPr>
            <a:lvl5pPr marL="0" lvl="4" indent="0" algn="r">
              <a:spcBef>
                <a:spcPts val="0"/>
              </a:spcBef>
              <a:buNone/>
              <a:defRPr sz="800" b="1" i="0" u="none" strike="noStrike" cap="none">
                <a:solidFill>
                  <a:srgbClr val="F2F2F2"/>
                </a:solidFill>
                <a:latin typeface="Century Gothic"/>
                <a:ea typeface="Century Gothic"/>
                <a:cs typeface="Century Gothic"/>
                <a:sym typeface="Century Gothic"/>
              </a:defRPr>
            </a:lvl5pPr>
            <a:lvl6pPr marL="0" lvl="5" indent="0" algn="r">
              <a:spcBef>
                <a:spcPts val="0"/>
              </a:spcBef>
              <a:buNone/>
              <a:defRPr sz="800" b="1" i="0" u="none" strike="noStrike" cap="none">
                <a:solidFill>
                  <a:srgbClr val="F2F2F2"/>
                </a:solidFill>
                <a:latin typeface="Century Gothic"/>
                <a:ea typeface="Century Gothic"/>
                <a:cs typeface="Century Gothic"/>
                <a:sym typeface="Century Gothic"/>
              </a:defRPr>
            </a:lvl6pPr>
            <a:lvl7pPr marL="0" lvl="6" indent="0" algn="r">
              <a:spcBef>
                <a:spcPts val="0"/>
              </a:spcBef>
              <a:buNone/>
              <a:defRPr sz="800" b="1" i="0" u="none" strike="noStrike" cap="none">
                <a:solidFill>
                  <a:srgbClr val="F2F2F2"/>
                </a:solidFill>
                <a:latin typeface="Century Gothic"/>
                <a:ea typeface="Century Gothic"/>
                <a:cs typeface="Century Gothic"/>
                <a:sym typeface="Century Gothic"/>
              </a:defRPr>
            </a:lvl7pPr>
            <a:lvl8pPr marL="0" lvl="7" indent="0" algn="r">
              <a:spcBef>
                <a:spcPts val="0"/>
              </a:spcBef>
              <a:buNone/>
              <a:defRPr sz="800" b="1" i="0" u="none" strike="noStrike" cap="none">
                <a:solidFill>
                  <a:srgbClr val="F2F2F2"/>
                </a:solidFill>
                <a:latin typeface="Century Gothic"/>
                <a:ea typeface="Century Gothic"/>
                <a:cs typeface="Century Gothic"/>
                <a:sym typeface="Century Gothic"/>
              </a:defRPr>
            </a:lvl8pPr>
            <a:lvl9pPr marL="0" lvl="8" indent="0" algn="r">
              <a:spcBef>
                <a:spcPts val="0"/>
              </a:spcBef>
              <a:buNone/>
              <a:defRPr sz="800" b="1" i="0" u="none" strike="noStrike" cap="none">
                <a:solidFill>
                  <a:srgbClr val="F2F2F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51" name="Google Shape;51;p9"/>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52" name="Google Shape;52;p9"/>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53" name="Google Shape;53;p9" descr="A picture containing text, clipart&#10;&#10;Description automatically generated"/>
          <p:cNvPicPr preferRelativeResize="0"/>
          <p:nvPr/>
        </p:nvPicPr>
        <p:blipFill rotWithShape="1">
          <a:blip r:embed="rId2">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 Pink">
  <p:cSld name="Transition – Pink">
    <p:bg>
      <p:bgPr>
        <a:solidFill>
          <a:schemeClr val="dk2"/>
        </a:solidFill>
        <a:effectLst/>
      </p:bgPr>
    </p:bg>
    <p:spTree>
      <p:nvGrpSpPr>
        <p:cNvPr id="1" name="Shape 54"/>
        <p:cNvGrpSpPr/>
        <p:nvPr/>
      </p:nvGrpSpPr>
      <p:grpSpPr>
        <a:xfrm>
          <a:off x="0" y="0"/>
          <a:ext cx="0" cy="0"/>
          <a:chOff x="0" y="0"/>
          <a:chExt cx="0" cy="0"/>
        </a:xfrm>
      </p:grpSpPr>
      <p:sp>
        <p:nvSpPr>
          <p:cNvPr id="55" name="Google Shape;55;p10"/>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rgbClr val="FAD7E3"/>
                </a:solidFill>
                <a:latin typeface="Century Gothic"/>
                <a:ea typeface="Century Gothic"/>
                <a:cs typeface="Century Gothic"/>
                <a:sym typeface="Century Gothic"/>
              </a:defRPr>
            </a:lvl1pPr>
            <a:lvl2pPr marL="0" lvl="1" indent="0" algn="r">
              <a:spcBef>
                <a:spcPts val="0"/>
              </a:spcBef>
              <a:buNone/>
              <a:defRPr sz="800" b="1" i="0" u="none" strike="noStrike" cap="none">
                <a:solidFill>
                  <a:srgbClr val="FAD7E3"/>
                </a:solidFill>
                <a:latin typeface="Century Gothic"/>
                <a:ea typeface="Century Gothic"/>
                <a:cs typeface="Century Gothic"/>
                <a:sym typeface="Century Gothic"/>
              </a:defRPr>
            </a:lvl2pPr>
            <a:lvl3pPr marL="0" lvl="2" indent="0" algn="r">
              <a:spcBef>
                <a:spcPts val="0"/>
              </a:spcBef>
              <a:buNone/>
              <a:defRPr sz="800" b="1" i="0" u="none" strike="noStrike" cap="none">
                <a:solidFill>
                  <a:srgbClr val="FAD7E3"/>
                </a:solidFill>
                <a:latin typeface="Century Gothic"/>
                <a:ea typeface="Century Gothic"/>
                <a:cs typeface="Century Gothic"/>
                <a:sym typeface="Century Gothic"/>
              </a:defRPr>
            </a:lvl3pPr>
            <a:lvl4pPr marL="0" lvl="3" indent="0" algn="r">
              <a:spcBef>
                <a:spcPts val="0"/>
              </a:spcBef>
              <a:buNone/>
              <a:defRPr sz="800" b="1" i="0" u="none" strike="noStrike" cap="none">
                <a:solidFill>
                  <a:srgbClr val="FAD7E3"/>
                </a:solidFill>
                <a:latin typeface="Century Gothic"/>
                <a:ea typeface="Century Gothic"/>
                <a:cs typeface="Century Gothic"/>
                <a:sym typeface="Century Gothic"/>
              </a:defRPr>
            </a:lvl4pPr>
            <a:lvl5pPr marL="0" lvl="4" indent="0" algn="r">
              <a:spcBef>
                <a:spcPts val="0"/>
              </a:spcBef>
              <a:buNone/>
              <a:defRPr sz="800" b="1" i="0" u="none" strike="noStrike" cap="none">
                <a:solidFill>
                  <a:srgbClr val="FAD7E3"/>
                </a:solidFill>
                <a:latin typeface="Century Gothic"/>
                <a:ea typeface="Century Gothic"/>
                <a:cs typeface="Century Gothic"/>
                <a:sym typeface="Century Gothic"/>
              </a:defRPr>
            </a:lvl5pPr>
            <a:lvl6pPr marL="0" lvl="5" indent="0" algn="r">
              <a:spcBef>
                <a:spcPts val="0"/>
              </a:spcBef>
              <a:buNone/>
              <a:defRPr sz="800" b="1" i="0" u="none" strike="noStrike" cap="none">
                <a:solidFill>
                  <a:srgbClr val="FAD7E3"/>
                </a:solidFill>
                <a:latin typeface="Century Gothic"/>
                <a:ea typeface="Century Gothic"/>
                <a:cs typeface="Century Gothic"/>
                <a:sym typeface="Century Gothic"/>
              </a:defRPr>
            </a:lvl6pPr>
            <a:lvl7pPr marL="0" lvl="6" indent="0" algn="r">
              <a:spcBef>
                <a:spcPts val="0"/>
              </a:spcBef>
              <a:buNone/>
              <a:defRPr sz="800" b="1" i="0" u="none" strike="noStrike" cap="none">
                <a:solidFill>
                  <a:srgbClr val="FAD7E3"/>
                </a:solidFill>
                <a:latin typeface="Century Gothic"/>
                <a:ea typeface="Century Gothic"/>
                <a:cs typeface="Century Gothic"/>
                <a:sym typeface="Century Gothic"/>
              </a:defRPr>
            </a:lvl7pPr>
            <a:lvl8pPr marL="0" lvl="7" indent="0" algn="r">
              <a:spcBef>
                <a:spcPts val="0"/>
              </a:spcBef>
              <a:buNone/>
              <a:defRPr sz="800" b="1" i="0" u="none" strike="noStrike" cap="none">
                <a:solidFill>
                  <a:srgbClr val="FAD7E3"/>
                </a:solidFill>
                <a:latin typeface="Century Gothic"/>
                <a:ea typeface="Century Gothic"/>
                <a:cs typeface="Century Gothic"/>
                <a:sym typeface="Century Gothic"/>
              </a:defRPr>
            </a:lvl8pPr>
            <a:lvl9pPr marL="0" lvl="8" indent="0" algn="r">
              <a:spcBef>
                <a:spcPts val="0"/>
              </a:spcBef>
              <a:buNone/>
              <a:defRPr sz="800" b="1" i="0" u="none" strike="noStrike" cap="none">
                <a:solidFill>
                  <a:srgbClr val="FAD7E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10"/>
          <p:cNvCxnSpPr/>
          <p:nvPr/>
        </p:nvCxnSpPr>
        <p:spPr>
          <a:xfrm>
            <a:off x="0" y="6292712"/>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57" name="Google Shape;57;p10"/>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0"/>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59" name="Google Shape;59;p10" descr="A picture containing text, clipart&#10;&#10;Description automatically generated"/>
          <p:cNvPicPr preferRelativeResize="0"/>
          <p:nvPr/>
        </p:nvPicPr>
        <p:blipFill rotWithShape="1">
          <a:blip r:embed="rId2">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ition – Photo 1">
  <p:cSld name="Transition – Photo 1">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1"/>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1"/>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63" name="Google Shape;63;p11"/>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64" name="Google Shape;64;p11"/>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65" name="Google Shape;65;p11"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b="1" i="0" u="none" strike="noStrike" cap="none">
                <a:solidFill>
                  <a:schemeClr val="lt2"/>
                </a:solidFill>
                <a:latin typeface="Century Gothic"/>
                <a:ea typeface="Century Gothic"/>
                <a:cs typeface="Century Gothic"/>
                <a:sym typeface="Century Gothic"/>
              </a:defRPr>
            </a:lvl1pPr>
            <a:lvl2pPr marL="0" marR="0" lvl="1" indent="0" algn="r" rtl="0">
              <a:spcBef>
                <a:spcPts val="0"/>
              </a:spcBef>
              <a:buNone/>
              <a:defRPr sz="800" b="1" i="0" u="none" strike="noStrike" cap="none">
                <a:solidFill>
                  <a:schemeClr val="lt2"/>
                </a:solidFill>
                <a:latin typeface="Century Gothic"/>
                <a:ea typeface="Century Gothic"/>
                <a:cs typeface="Century Gothic"/>
                <a:sym typeface="Century Gothic"/>
              </a:defRPr>
            </a:lvl2pPr>
            <a:lvl3pPr marL="0" marR="0" lvl="2" indent="0" algn="r" rtl="0">
              <a:spcBef>
                <a:spcPts val="0"/>
              </a:spcBef>
              <a:buNone/>
              <a:defRPr sz="800" b="1" i="0" u="none" strike="noStrike" cap="none">
                <a:solidFill>
                  <a:schemeClr val="lt2"/>
                </a:solidFill>
                <a:latin typeface="Century Gothic"/>
                <a:ea typeface="Century Gothic"/>
                <a:cs typeface="Century Gothic"/>
                <a:sym typeface="Century Gothic"/>
              </a:defRPr>
            </a:lvl3pPr>
            <a:lvl4pPr marL="0" marR="0" lvl="3" indent="0" algn="r" rtl="0">
              <a:spcBef>
                <a:spcPts val="0"/>
              </a:spcBef>
              <a:buNone/>
              <a:defRPr sz="800" b="1" i="0" u="none" strike="noStrike" cap="none">
                <a:solidFill>
                  <a:schemeClr val="lt2"/>
                </a:solidFill>
                <a:latin typeface="Century Gothic"/>
                <a:ea typeface="Century Gothic"/>
                <a:cs typeface="Century Gothic"/>
                <a:sym typeface="Century Gothic"/>
              </a:defRPr>
            </a:lvl4pPr>
            <a:lvl5pPr marL="0" marR="0" lvl="4" indent="0" algn="r" rtl="0">
              <a:spcBef>
                <a:spcPts val="0"/>
              </a:spcBef>
              <a:buNone/>
              <a:defRPr sz="800" b="1" i="0" u="none" strike="noStrike" cap="none">
                <a:solidFill>
                  <a:schemeClr val="lt2"/>
                </a:solidFill>
                <a:latin typeface="Century Gothic"/>
                <a:ea typeface="Century Gothic"/>
                <a:cs typeface="Century Gothic"/>
                <a:sym typeface="Century Gothic"/>
              </a:defRPr>
            </a:lvl5pPr>
            <a:lvl6pPr marL="0" marR="0" lvl="5" indent="0" algn="r" rtl="0">
              <a:spcBef>
                <a:spcPts val="0"/>
              </a:spcBef>
              <a:buNone/>
              <a:defRPr sz="800" b="1" i="0" u="none" strike="noStrike" cap="none">
                <a:solidFill>
                  <a:schemeClr val="lt2"/>
                </a:solidFill>
                <a:latin typeface="Century Gothic"/>
                <a:ea typeface="Century Gothic"/>
                <a:cs typeface="Century Gothic"/>
                <a:sym typeface="Century Gothic"/>
              </a:defRPr>
            </a:lvl6pPr>
            <a:lvl7pPr marL="0" marR="0" lvl="6" indent="0" algn="r" rtl="0">
              <a:spcBef>
                <a:spcPts val="0"/>
              </a:spcBef>
              <a:buNone/>
              <a:defRPr sz="800" b="1" i="0" u="none" strike="noStrike" cap="none">
                <a:solidFill>
                  <a:schemeClr val="lt2"/>
                </a:solidFill>
                <a:latin typeface="Century Gothic"/>
                <a:ea typeface="Century Gothic"/>
                <a:cs typeface="Century Gothic"/>
                <a:sym typeface="Century Gothic"/>
              </a:defRPr>
            </a:lvl7pPr>
            <a:lvl8pPr marL="0" marR="0" lvl="7" indent="0" algn="r" rtl="0">
              <a:spcBef>
                <a:spcPts val="0"/>
              </a:spcBef>
              <a:buNone/>
              <a:defRPr sz="800" b="1" i="0" u="none" strike="noStrike" cap="none">
                <a:solidFill>
                  <a:schemeClr val="lt2"/>
                </a:solidFill>
                <a:latin typeface="Century Gothic"/>
                <a:ea typeface="Century Gothic"/>
                <a:cs typeface="Century Gothic"/>
                <a:sym typeface="Century Gothic"/>
              </a:defRPr>
            </a:lvl8pPr>
            <a:lvl9pPr marL="0" marR="0" lvl="8" indent="0" algn="r" rtl="0">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ctrTitle"/>
          </p:nvPr>
        </p:nvSpPr>
        <p:spPr>
          <a:xfrm>
            <a:off x="1051371" y="2073735"/>
            <a:ext cx="4800000" cy="45027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400"/>
              <a:buFont typeface="Century Gothic"/>
              <a:buNone/>
            </a:pPr>
            <a:r>
              <a:rPr lang="en-US"/>
              <a:t>LESSON 8 - CLASS SERVICE PROJECT</a:t>
            </a:r>
            <a:endParaRPr/>
          </a:p>
        </p:txBody>
      </p:sp>
      <p:sp>
        <p:nvSpPr>
          <p:cNvPr id="99" name="Google Shape;99;p17"/>
          <p:cNvSpPr txBox="1">
            <a:spLocks noGrp="1"/>
          </p:cNvSpPr>
          <p:nvPr>
            <p:ph type="subTitle" idx="1"/>
          </p:nvPr>
        </p:nvSpPr>
        <p:spPr>
          <a:xfrm>
            <a:off x="1256850" y="6319900"/>
            <a:ext cx="9678300" cy="479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F2F2F2"/>
              </a:buClr>
              <a:buSzPts val="2400"/>
              <a:buNone/>
            </a:pPr>
            <a:r>
              <a:rPr lang="en-US"/>
              <a:t>THE </a:t>
            </a:r>
            <a:r>
              <a:rPr lang="en-US">
                <a:solidFill>
                  <a:srgbClr val="543019"/>
                </a:solidFill>
              </a:rPr>
              <a:t>GET</a:t>
            </a:r>
            <a:r>
              <a:rPr lang="en-US"/>
              <a:t>: WRITING PROPOSALS, GRANTS, DONATION REQUESTS</a:t>
            </a:r>
            <a:endParaRPr/>
          </a:p>
        </p:txBody>
      </p:sp>
      <p:pic>
        <p:nvPicPr>
          <p:cNvPr id="100" name="Google Shape;100;p17"/>
          <p:cNvPicPr preferRelativeResize="0"/>
          <p:nvPr/>
        </p:nvPicPr>
        <p:blipFill>
          <a:blip r:embed="rId3">
            <a:alphaModFix/>
          </a:blip>
          <a:stretch>
            <a:fillRect/>
          </a:stretch>
        </p:blipFill>
        <p:spPr>
          <a:xfrm>
            <a:off x="6800299" y="2604873"/>
            <a:ext cx="4584351" cy="2898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8244725" y="5571325"/>
            <a:ext cx="895350" cy="876300"/>
          </a:xfrm>
          <a:prstGeom prst="rect">
            <a:avLst/>
          </a:prstGeom>
          <a:noFill/>
          <a:ln>
            <a:noFill/>
          </a:ln>
        </p:spPr>
      </p:pic>
      <p:sp>
        <p:nvSpPr>
          <p:cNvPr id="107" name="Google Shape;107;p18"/>
          <p:cNvSpPr txBox="1">
            <a:spLocks noGrp="1"/>
          </p:cNvSpPr>
          <p:nvPr>
            <p:ph type="subTitle" idx="1"/>
          </p:nvPr>
        </p:nvSpPr>
        <p:spPr>
          <a:xfrm>
            <a:off x="9231200" y="5499575"/>
            <a:ext cx="2719800" cy="12141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F2F2F2"/>
              </a:buClr>
              <a:buSzPts val="2400"/>
              <a:buNone/>
            </a:pPr>
            <a:r>
              <a:rPr lang="en-US" sz="1700"/>
              <a:t>Write formal project proposals and grants or donation letters to make your project successful</a:t>
            </a:r>
            <a:endParaRPr sz="1700"/>
          </a:p>
        </p:txBody>
      </p:sp>
      <p:sp>
        <p:nvSpPr>
          <p:cNvPr id="108" name="Google Shape;108;p18"/>
          <p:cNvSpPr txBox="1"/>
          <p:nvPr/>
        </p:nvSpPr>
        <p:spPr>
          <a:xfrm>
            <a:off x="126275" y="1097675"/>
            <a:ext cx="77031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600" b="1">
                <a:solidFill>
                  <a:schemeClr val="lt1"/>
                </a:solidFill>
                <a:latin typeface="Century Gothic"/>
                <a:ea typeface="Century Gothic"/>
                <a:cs typeface="Century Gothic"/>
                <a:sym typeface="Century Gothic"/>
              </a:rPr>
              <a:t>OUR </a:t>
            </a:r>
            <a:r>
              <a:rPr lang="en-US" sz="4600" b="1" u="sng">
                <a:solidFill>
                  <a:srgbClr val="543019"/>
                </a:solidFill>
                <a:latin typeface="Century Gothic"/>
                <a:ea typeface="Century Gothic"/>
                <a:cs typeface="Century Gothic"/>
                <a:sym typeface="Century Gothic"/>
              </a:rPr>
              <a:t>PROJECT PLAN</a:t>
            </a:r>
            <a:endParaRPr sz="4600" b="1" u="sng">
              <a:solidFill>
                <a:srgbClr val="543019"/>
              </a:solidFill>
              <a:latin typeface="Century Gothic"/>
              <a:ea typeface="Century Gothic"/>
              <a:cs typeface="Century Gothic"/>
              <a:sym typeface="Century Gothic"/>
            </a:endParaRPr>
          </a:p>
        </p:txBody>
      </p:sp>
      <p:sp>
        <p:nvSpPr>
          <p:cNvPr id="109" name="Google Shape;109;p18"/>
          <p:cNvSpPr txBox="1"/>
          <p:nvPr/>
        </p:nvSpPr>
        <p:spPr>
          <a:xfrm>
            <a:off x="670250" y="2658575"/>
            <a:ext cx="6022500" cy="230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600" b="1">
                <a:solidFill>
                  <a:srgbClr val="543019"/>
                </a:solidFill>
                <a:latin typeface="Century Gothic"/>
                <a:ea typeface="Century Gothic"/>
                <a:cs typeface="Century Gothic"/>
                <a:sym typeface="Century Gothic"/>
              </a:rPr>
              <a:t>G</a:t>
            </a:r>
            <a:r>
              <a:rPr lang="en-US" sz="4600" b="1">
                <a:solidFill>
                  <a:schemeClr val="lt1"/>
                </a:solidFill>
                <a:latin typeface="Century Gothic"/>
                <a:ea typeface="Century Gothic"/>
                <a:cs typeface="Century Gothic"/>
                <a:sym typeface="Century Gothic"/>
              </a:rPr>
              <a:t>rants</a:t>
            </a:r>
            <a:endParaRPr sz="46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4600" b="1">
                <a:solidFill>
                  <a:srgbClr val="543019"/>
                </a:solidFill>
                <a:latin typeface="Century Gothic"/>
                <a:ea typeface="Century Gothic"/>
                <a:cs typeface="Century Gothic"/>
                <a:sym typeface="Century Gothic"/>
              </a:rPr>
              <a:t>E</a:t>
            </a:r>
            <a:r>
              <a:rPr lang="en-US" sz="4600" b="1">
                <a:solidFill>
                  <a:schemeClr val="lt1"/>
                </a:solidFill>
                <a:latin typeface="Century Gothic"/>
                <a:ea typeface="Century Gothic"/>
                <a:cs typeface="Century Gothic"/>
                <a:sym typeface="Century Gothic"/>
              </a:rPr>
              <a:t>ffective proposals</a:t>
            </a:r>
            <a:endParaRPr sz="46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4600" b="1">
                <a:solidFill>
                  <a:srgbClr val="543019"/>
                </a:solidFill>
                <a:latin typeface="Century Gothic"/>
                <a:ea typeface="Century Gothic"/>
                <a:cs typeface="Century Gothic"/>
                <a:sym typeface="Century Gothic"/>
              </a:rPr>
              <a:t>T</a:t>
            </a:r>
            <a:r>
              <a:rPr lang="en-US" sz="4600" b="1">
                <a:solidFill>
                  <a:schemeClr val="lt1"/>
                </a:solidFill>
                <a:latin typeface="Century Gothic"/>
                <a:ea typeface="Century Gothic"/>
                <a:cs typeface="Century Gothic"/>
                <a:sym typeface="Century Gothic"/>
              </a:rPr>
              <a:t>reasure donations</a:t>
            </a:r>
            <a:endParaRPr sz="4600" b="1">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ctrTitle"/>
          </p:nvPr>
        </p:nvSpPr>
        <p:spPr>
          <a:xfrm>
            <a:off x="515700" y="0"/>
            <a:ext cx="11345700" cy="11250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chemeClr val="lt2"/>
              </a:buClr>
              <a:buSzPct val="100000"/>
              <a:buFont typeface="Century Gothic"/>
              <a:buNone/>
            </a:pPr>
            <a:r>
              <a:rPr lang="en-US"/>
              <a:t>INVOLVING OTHERS: </a:t>
            </a:r>
            <a:r>
              <a:rPr lang="en-US">
                <a:solidFill>
                  <a:srgbClr val="DF367F"/>
                </a:solidFill>
              </a:rPr>
              <a:t>EFFECTIVE PROPOSALS</a:t>
            </a:r>
            <a:endParaRPr>
              <a:solidFill>
                <a:srgbClr val="DF367F"/>
              </a:solidFill>
            </a:endParaRPr>
          </a:p>
        </p:txBody>
      </p:sp>
      <p:sp>
        <p:nvSpPr>
          <p:cNvPr id="115" name="Google Shape;115;p19"/>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16" name="Google Shape;116;p19"/>
          <p:cNvSpPr txBox="1">
            <a:spLocks noGrp="1"/>
          </p:cNvSpPr>
          <p:nvPr>
            <p:ph type="subTitle" idx="1"/>
          </p:nvPr>
        </p:nvSpPr>
        <p:spPr>
          <a:xfrm>
            <a:off x="392150" y="2370200"/>
            <a:ext cx="11416200" cy="38175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DF367F"/>
              </a:buClr>
              <a:buSzPts val="1800"/>
              <a:buChar char="●"/>
            </a:pPr>
            <a:r>
              <a:rPr lang="en-US" b="1">
                <a:solidFill>
                  <a:schemeClr val="lt1"/>
                </a:solidFill>
              </a:rPr>
              <a:t>Start with: The name of our class project…</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a:solidFill>
                  <a:schemeClr val="lt1"/>
                </a:solidFill>
              </a:rPr>
              <a:t>Next, describe the organization and their role in the community</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a:solidFill>
                  <a:schemeClr val="lt1"/>
                </a:solidFill>
              </a:rPr>
              <a:t>Next, include a summary of the project</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a:solidFill>
                  <a:schemeClr val="lt1"/>
                </a:solidFill>
              </a:rPr>
              <a:t>Include the date and details of your event</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a:solidFill>
                  <a:schemeClr val="lt1"/>
                </a:solidFill>
              </a:rPr>
              <a:t>Request help or support that you might need</a:t>
            </a:r>
            <a:endParaRPr sz="2000" b="1">
              <a:solidFill>
                <a:srgbClr val="DF367F"/>
              </a:solidFill>
            </a:endParaRPr>
          </a:p>
          <a:p>
            <a:pPr marL="0" lvl="0" indent="0" algn="l" rtl="0">
              <a:lnSpc>
                <a:spcPct val="110000"/>
              </a:lnSpc>
              <a:spcBef>
                <a:spcPts val="0"/>
              </a:spcBef>
              <a:spcAft>
                <a:spcPts val="0"/>
              </a:spcAft>
              <a:buClr>
                <a:srgbClr val="F2F2F2"/>
              </a:buClr>
              <a:buSzPts val="2400"/>
              <a:buNone/>
            </a:pPr>
            <a:endParaRPr sz="2600">
              <a:solidFill>
                <a:schemeClr val="lt1"/>
              </a:solidFill>
              <a:latin typeface="Calibri"/>
              <a:ea typeface="Calibri"/>
              <a:cs typeface="Calibri"/>
              <a:sym typeface="Calibri"/>
            </a:endParaRPr>
          </a:p>
        </p:txBody>
      </p:sp>
      <p:sp>
        <p:nvSpPr>
          <p:cNvPr id="117" name="Google Shape;117;p19"/>
          <p:cNvSpPr txBox="1">
            <a:spLocks noGrp="1"/>
          </p:cNvSpPr>
          <p:nvPr>
            <p:ph type="subTitle" idx="1"/>
          </p:nvPr>
        </p:nvSpPr>
        <p:spPr>
          <a:xfrm>
            <a:off x="972900" y="1220950"/>
            <a:ext cx="10597200" cy="760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F2F2F2"/>
              </a:buClr>
              <a:buSzPts val="2400"/>
              <a:buNone/>
            </a:pPr>
            <a:r>
              <a:rPr lang="en-US" b="1">
                <a:solidFill>
                  <a:schemeClr val="lt1"/>
                </a:solidFill>
              </a:rPr>
              <a:t>Draft a letter to your parent or guardians, grandparents or other adults explaining what this project is about and asking for help.</a:t>
            </a:r>
            <a:endParaRPr sz="2600">
              <a:solidFill>
                <a:schemeClr val="lt1"/>
              </a:solidFill>
              <a:latin typeface="Calibri"/>
              <a:ea typeface="Calibri"/>
              <a:cs typeface="Calibri"/>
              <a:sym typeface="Calibri"/>
            </a:endParaRPr>
          </a:p>
        </p:txBody>
      </p:sp>
      <p:sp>
        <p:nvSpPr>
          <p:cNvPr id="118" name="Google Shape;118;p19"/>
          <p:cNvSpPr txBox="1"/>
          <p:nvPr/>
        </p:nvSpPr>
        <p:spPr>
          <a:xfrm>
            <a:off x="641000" y="989350"/>
            <a:ext cx="10918500" cy="1224000"/>
          </a:xfrm>
          <a:prstGeom prst="rect">
            <a:avLst/>
          </a:prstGeom>
          <a:noFill/>
          <a:ln w="28575" cap="flat" cmpd="sng">
            <a:solidFill>
              <a:srgbClr val="DF367F"/>
            </a:solidFill>
            <a:prstDash val="dash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ctrTitle"/>
          </p:nvPr>
        </p:nvSpPr>
        <p:spPr>
          <a:xfrm>
            <a:off x="515700" y="0"/>
            <a:ext cx="11345700" cy="1125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2"/>
              </a:buClr>
              <a:buSzPts val="4400"/>
              <a:buFont typeface="Century Gothic"/>
              <a:buNone/>
            </a:pPr>
            <a:r>
              <a:rPr lang="en-US"/>
              <a:t>TREASURE/DONATION REQUESTS</a:t>
            </a:r>
            <a:endParaRPr>
              <a:solidFill>
                <a:srgbClr val="DF367F"/>
              </a:solidFill>
            </a:endParaRPr>
          </a:p>
        </p:txBody>
      </p:sp>
      <p:sp>
        <p:nvSpPr>
          <p:cNvPr id="124" name="Google Shape;124;p20"/>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25" name="Google Shape;125;p20"/>
          <p:cNvSpPr txBox="1">
            <a:spLocks noGrp="1"/>
          </p:cNvSpPr>
          <p:nvPr>
            <p:ph type="subTitle" idx="1"/>
          </p:nvPr>
        </p:nvSpPr>
        <p:spPr>
          <a:xfrm>
            <a:off x="387900" y="2637975"/>
            <a:ext cx="11416200" cy="3817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b="1">
                <a:solidFill>
                  <a:schemeClr val="lt1"/>
                </a:solidFill>
              </a:rPr>
              <a:t>Write a letter requesting this donation:</a:t>
            </a:r>
            <a:br>
              <a:rPr lang="en-US" b="1">
                <a:solidFill>
                  <a:schemeClr val="lt1"/>
                </a:solidFill>
              </a:rPr>
            </a:br>
            <a:endParaRPr b="1">
              <a:solidFill>
                <a:schemeClr val="lt1"/>
              </a:solidFill>
            </a:endParaRPr>
          </a:p>
          <a:p>
            <a:pPr marL="457200" lvl="0" indent="-342900" algn="l" rtl="0">
              <a:lnSpc>
                <a:spcPct val="115000"/>
              </a:lnSpc>
              <a:spcBef>
                <a:spcPts val="0"/>
              </a:spcBef>
              <a:spcAft>
                <a:spcPts val="0"/>
              </a:spcAft>
              <a:buClr>
                <a:srgbClr val="DF367F"/>
              </a:buClr>
              <a:buSzPts val="1800"/>
              <a:buChar char="●"/>
            </a:pPr>
            <a:r>
              <a:rPr lang="en-US" b="1">
                <a:solidFill>
                  <a:schemeClr val="lt1"/>
                </a:solidFill>
              </a:rPr>
              <a:t>State who you are and what you need</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a:solidFill>
                  <a:schemeClr val="lt1"/>
                </a:solidFill>
              </a:rPr>
              <a:t>Explain your project and how the donation will help with the organization</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a:solidFill>
                  <a:schemeClr val="lt1"/>
                </a:solidFill>
              </a:rPr>
              <a:t>State </a:t>
            </a:r>
            <a:r>
              <a:rPr lang="en-US" b="1">
                <a:solidFill>
                  <a:srgbClr val="DF367F"/>
                </a:solidFill>
              </a:rPr>
              <a:t>WHEN</a:t>
            </a:r>
            <a:r>
              <a:rPr lang="en-US" b="1">
                <a:solidFill>
                  <a:schemeClr val="lt1"/>
                </a:solidFill>
              </a:rPr>
              <a:t> you need it, </a:t>
            </a:r>
            <a:r>
              <a:rPr lang="en-US" b="1">
                <a:solidFill>
                  <a:srgbClr val="DF367F"/>
                </a:solidFill>
              </a:rPr>
              <a:t>WHO</a:t>
            </a:r>
            <a:r>
              <a:rPr lang="en-US" b="1">
                <a:solidFill>
                  <a:schemeClr val="lt1"/>
                </a:solidFill>
              </a:rPr>
              <a:t> to contact, and </a:t>
            </a:r>
            <a:r>
              <a:rPr lang="en-US" b="1">
                <a:solidFill>
                  <a:srgbClr val="DF367F"/>
                </a:solidFill>
              </a:rPr>
              <a:t>WHEN</a:t>
            </a:r>
            <a:r>
              <a:rPr lang="en-US" b="1">
                <a:solidFill>
                  <a:schemeClr val="lt1"/>
                </a:solidFill>
              </a:rPr>
              <a:t> to contact</a:t>
            </a:r>
            <a:endParaRPr b="1">
              <a:solidFill>
                <a:schemeClr val="lt1"/>
              </a:solidFill>
            </a:endParaRPr>
          </a:p>
          <a:p>
            <a:pPr marL="0" lvl="0" indent="0" algn="l" rtl="0">
              <a:lnSpc>
                <a:spcPct val="110000"/>
              </a:lnSpc>
              <a:spcBef>
                <a:spcPts val="0"/>
              </a:spcBef>
              <a:spcAft>
                <a:spcPts val="0"/>
              </a:spcAft>
              <a:buClr>
                <a:srgbClr val="F2F2F2"/>
              </a:buClr>
              <a:buSzPts val="2400"/>
              <a:buNone/>
            </a:pPr>
            <a:endParaRPr sz="2600">
              <a:solidFill>
                <a:schemeClr val="lt1"/>
              </a:solidFill>
              <a:latin typeface="Calibri"/>
              <a:ea typeface="Calibri"/>
              <a:cs typeface="Calibri"/>
              <a:sym typeface="Calibri"/>
            </a:endParaRPr>
          </a:p>
        </p:txBody>
      </p:sp>
      <p:sp>
        <p:nvSpPr>
          <p:cNvPr id="126" name="Google Shape;126;p20"/>
          <p:cNvSpPr txBox="1">
            <a:spLocks noGrp="1"/>
          </p:cNvSpPr>
          <p:nvPr>
            <p:ph type="subTitle" idx="1"/>
          </p:nvPr>
        </p:nvSpPr>
        <p:spPr>
          <a:xfrm>
            <a:off x="985200" y="1337525"/>
            <a:ext cx="10597200" cy="760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F2F2F2"/>
              </a:buClr>
              <a:buSzPts val="2400"/>
              <a:buNone/>
            </a:pPr>
            <a:r>
              <a:rPr lang="en-US" b="1">
                <a:solidFill>
                  <a:schemeClr val="lt1"/>
                </a:solidFill>
              </a:rPr>
              <a:t>Do we have items in the needs list that a local business or individual might donate?</a:t>
            </a:r>
            <a:endParaRPr b="1">
              <a:solidFill>
                <a:schemeClr val="lt1"/>
              </a:solidFill>
            </a:endParaRPr>
          </a:p>
        </p:txBody>
      </p:sp>
      <p:sp>
        <p:nvSpPr>
          <p:cNvPr id="127" name="Google Shape;127;p20"/>
          <p:cNvSpPr txBox="1"/>
          <p:nvPr/>
        </p:nvSpPr>
        <p:spPr>
          <a:xfrm>
            <a:off x="636750" y="1105925"/>
            <a:ext cx="10918500" cy="1224000"/>
          </a:xfrm>
          <a:prstGeom prst="rect">
            <a:avLst/>
          </a:prstGeom>
          <a:noFill/>
          <a:ln w="28575" cap="flat" cmpd="sng">
            <a:solidFill>
              <a:srgbClr val="DF367F"/>
            </a:solidFill>
            <a:prstDash val="dash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ctrTitle"/>
          </p:nvPr>
        </p:nvSpPr>
        <p:spPr>
          <a:xfrm>
            <a:off x="515700" y="0"/>
            <a:ext cx="11345700" cy="1125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2"/>
              </a:buClr>
              <a:buSzPts val="4400"/>
              <a:buFont typeface="Century Gothic"/>
              <a:buNone/>
            </a:pPr>
            <a:r>
              <a:rPr lang="en-US"/>
              <a:t>GRANT PROPOSALS</a:t>
            </a:r>
            <a:endParaRPr>
              <a:solidFill>
                <a:srgbClr val="DF367F"/>
              </a:solidFill>
            </a:endParaRPr>
          </a:p>
        </p:txBody>
      </p:sp>
      <p:sp>
        <p:nvSpPr>
          <p:cNvPr id="133" name="Google Shape;133;p21"/>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34" name="Google Shape;134;p21"/>
          <p:cNvSpPr txBox="1">
            <a:spLocks noGrp="1"/>
          </p:cNvSpPr>
          <p:nvPr>
            <p:ph type="subTitle" idx="1"/>
          </p:nvPr>
        </p:nvSpPr>
        <p:spPr>
          <a:xfrm>
            <a:off x="934050" y="1473500"/>
            <a:ext cx="10597200" cy="41994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DF367F"/>
              </a:buClr>
              <a:buSzPts val="1800"/>
              <a:buChar char="●"/>
            </a:pPr>
            <a:r>
              <a:rPr lang="en-US" b="1">
                <a:solidFill>
                  <a:schemeClr val="lt1"/>
                </a:solidFill>
              </a:rPr>
              <a:t>Do we need to buy items to make our event or project successful?</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a:solidFill>
                  <a:schemeClr val="lt1"/>
                </a:solidFill>
              </a:rPr>
              <a:t>OR do we want to ask a business to match our fundraising amount? If so, who?</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a:solidFill>
                  <a:schemeClr val="lt1"/>
                </a:solidFill>
              </a:rPr>
              <a:t>Fill out a grant with a specific details and use </a:t>
            </a:r>
            <a:r>
              <a:rPr lang="en-US" b="1">
                <a:solidFill>
                  <a:srgbClr val="DF367F"/>
                </a:solidFill>
              </a:rPr>
              <a:t>PERSUASIVE</a:t>
            </a:r>
            <a:r>
              <a:rPr lang="en-US" b="1">
                <a:solidFill>
                  <a:schemeClr val="lt1"/>
                </a:solidFill>
              </a:rPr>
              <a:t> language</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a:solidFill>
                  <a:schemeClr val="lt1"/>
                </a:solidFill>
              </a:rPr>
              <a:t>Answer </a:t>
            </a:r>
            <a:r>
              <a:rPr lang="en-US" b="1">
                <a:solidFill>
                  <a:srgbClr val="DF367F"/>
                </a:solidFill>
              </a:rPr>
              <a:t>EVERY</a:t>
            </a:r>
            <a:r>
              <a:rPr lang="en-US" b="1">
                <a:solidFill>
                  <a:schemeClr val="lt1"/>
                </a:solidFill>
              </a:rPr>
              <a:t> question and include all details</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a:solidFill>
                  <a:schemeClr val="lt1"/>
                </a:solidFill>
              </a:rPr>
              <a:t>Identify the </a:t>
            </a:r>
            <a:r>
              <a:rPr lang="en-US" b="1">
                <a:solidFill>
                  <a:srgbClr val="DF367F"/>
                </a:solidFill>
              </a:rPr>
              <a:t>SPECIFIC</a:t>
            </a:r>
            <a:r>
              <a:rPr lang="en-US" b="1">
                <a:solidFill>
                  <a:schemeClr val="lt1"/>
                </a:solidFill>
              </a:rPr>
              <a:t> amount needed (or goal amount)</a:t>
            </a:r>
            <a:endParaRPr b="1">
              <a:solidFill>
                <a:schemeClr val="lt1"/>
              </a:solidFill>
            </a:endParaRPr>
          </a:p>
        </p:txBody>
      </p:sp>
      <p:sp>
        <p:nvSpPr>
          <p:cNvPr id="135" name="Google Shape;135;p21"/>
          <p:cNvSpPr txBox="1"/>
          <p:nvPr/>
        </p:nvSpPr>
        <p:spPr>
          <a:xfrm>
            <a:off x="636750" y="1080800"/>
            <a:ext cx="10918500" cy="4984800"/>
          </a:xfrm>
          <a:prstGeom prst="rect">
            <a:avLst/>
          </a:prstGeom>
          <a:noFill/>
          <a:ln w="28575" cap="flat" cmpd="sng">
            <a:solidFill>
              <a:srgbClr val="DF367F"/>
            </a:solidFill>
            <a:prstDash val="dash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ctrTitle"/>
          </p:nvPr>
        </p:nvSpPr>
        <p:spPr>
          <a:xfrm>
            <a:off x="515700" y="0"/>
            <a:ext cx="11345700" cy="1125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2"/>
              </a:buClr>
              <a:buSzPts val="4400"/>
              <a:buFont typeface="Century Gothic"/>
              <a:buNone/>
            </a:pPr>
            <a:r>
              <a:rPr lang="en-US"/>
              <a:t>PRINCIPAL PROPOSALS</a:t>
            </a:r>
            <a:endParaRPr>
              <a:solidFill>
                <a:srgbClr val="DF367F"/>
              </a:solidFill>
            </a:endParaRPr>
          </a:p>
        </p:txBody>
      </p:sp>
      <p:sp>
        <p:nvSpPr>
          <p:cNvPr id="141" name="Google Shape;141;p22"/>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42" name="Google Shape;142;p22"/>
          <p:cNvSpPr txBox="1">
            <a:spLocks noGrp="1"/>
          </p:cNvSpPr>
          <p:nvPr>
            <p:ph type="subTitle" idx="1"/>
          </p:nvPr>
        </p:nvSpPr>
        <p:spPr>
          <a:xfrm>
            <a:off x="889950" y="2124325"/>
            <a:ext cx="10597200" cy="23538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DF367F"/>
              </a:buClr>
              <a:buSzPts val="1800"/>
              <a:buChar char="●"/>
            </a:pPr>
            <a:r>
              <a:rPr lang="en-US" b="1">
                <a:solidFill>
                  <a:schemeClr val="lt1"/>
                </a:solidFill>
              </a:rPr>
              <a:t>Do we need to use a space in our school for our project? If so, we need permission from our principal.</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a:solidFill>
                  <a:schemeClr val="lt1"/>
                </a:solidFill>
              </a:rPr>
              <a:t>Write a letter explaining our project, asking to use the school as our location, and requesting support from our principal.</a:t>
            </a:r>
            <a:endParaRPr b="1">
              <a:solidFill>
                <a:schemeClr val="lt1"/>
              </a:solidFill>
            </a:endParaRPr>
          </a:p>
          <a:p>
            <a:pPr marL="0" lvl="0" indent="0" algn="l" rtl="0">
              <a:lnSpc>
                <a:spcPct val="115000"/>
              </a:lnSpc>
              <a:spcBef>
                <a:spcPts val="0"/>
              </a:spcBef>
              <a:spcAft>
                <a:spcPts val="0"/>
              </a:spcAft>
              <a:buNone/>
            </a:pPr>
            <a:endParaRPr b="1">
              <a:solidFill>
                <a:schemeClr val="lt1"/>
              </a:solidFill>
            </a:endParaRPr>
          </a:p>
        </p:txBody>
      </p:sp>
      <p:sp>
        <p:nvSpPr>
          <p:cNvPr id="143" name="Google Shape;143;p22"/>
          <p:cNvSpPr txBox="1"/>
          <p:nvPr/>
        </p:nvSpPr>
        <p:spPr>
          <a:xfrm>
            <a:off x="663900" y="1692800"/>
            <a:ext cx="10918500" cy="3057300"/>
          </a:xfrm>
          <a:prstGeom prst="rect">
            <a:avLst/>
          </a:prstGeom>
          <a:noFill/>
          <a:ln w="28575" cap="flat" cmpd="sng">
            <a:solidFill>
              <a:srgbClr val="DF367F"/>
            </a:solidFill>
            <a:prstDash val="dash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Title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nsition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1435</Words>
  <Application>Microsoft Office PowerPoint</Application>
  <PresentationFormat>Widescreen</PresentationFormat>
  <Paragraphs>98</Paragraphs>
  <Slides>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Symbol</vt:lpstr>
      <vt:lpstr>Courier New</vt:lpstr>
      <vt:lpstr>Century Gothic</vt:lpstr>
      <vt:lpstr>Arial</vt:lpstr>
      <vt:lpstr>Verdana</vt:lpstr>
      <vt:lpstr>Calibri</vt:lpstr>
      <vt:lpstr>Title slides</vt:lpstr>
      <vt:lpstr>Transition slides</vt:lpstr>
      <vt:lpstr>LESSON 8 - CLASS SERVICE PROJECT</vt:lpstr>
      <vt:lpstr>PowerPoint Presentation</vt:lpstr>
      <vt:lpstr>INVOLVING OTHERS: EFFECTIVE PROPOSALS</vt:lpstr>
      <vt:lpstr>TREASURE/DONATION REQUESTS</vt:lpstr>
      <vt:lpstr>GRANT PROPOSALS</vt:lpstr>
      <vt:lpstr>PRINCIPAL PROPOSALS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8 - CLASS SERVICE PROJECT</dc:title>
  <cp:lastModifiedBy>Kelsey Noroski</cp:lastModifiedBy>
  <cp:revision>1</cp:revision>
  <dcterms:modified xsi:type="dcterms:W3CDTF">2023-11-03T14:45:02Z</dcterms:modified>
</cp:coreProperties>
</file>