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66" autoAdjust="0"/>
  </p:normalViewPr>
  <p:slideViewPr>
    <p:cSldViewPr snapToGrid="0">
      <p:cViewPr varScale="1">
        <p:scale>
          <a:sx n="90" d="100"/>
          <a:sy n="90" d="100"/>
        </p:scale>
        <p:origin x="13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corestandards.org/ELA-Literacy/SL/5/1/d/" TargetMode="External"/><Relationship Id="rId3" Type="http://schemas.openxmlformats.org/officeDocument/2006/relationships/hyperlink" Target="http://www.corestandards.org/ELA-Literacy/CCRA/SL/1/" TargetMode="External"/><Relationship Id="rId7" Type="http://schemas.openxmlformats.org/officeDocument/2006/relationships/hyperlink" Target="http://www.corestandards.org/ELA-Literacy/SL/5/1/c/"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orestandards.org/ELA-Literacy/SL/4/1/d/" TargetMode="External"/><Relationship Id="rId5" Type="http://schemas.openxmlformats.org/officeDocument/2006/relationships/hyperlink" Target="http://www.corestandards.org/ELA-Literacy/SL/4/1/c/" TargetMode="External"/><Relationship Id="rId10" Type="http://schemas.openxmlformats.org/officeDocument/2006/relationships/hyperlink" Target="https://mhschool.com/socialstudies/2009/teacher/pdf/ncss.pdf" TargetMode="External"/><Relationship Id="rId4" Type="http://schemas.openxmlformats.org/officeDocument/2006/relationships/hyperlink" Target="http://www.corestandards.org/ELA-Literacy/CCRA/SL/4/" TargetMode="External"/><Relationship Id="rId9" Type="http://schemas.openxmlformats.org/officeDocument/2006/relationships/hyperlink" Target="http://www.econedlink.org/economic-standards/national-economic-standards.php?nid=Standard+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6837b52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96837b52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Standards and Teaching</a:t>
            </a:r>
            <a:r>
              <a:rPr lang="en-US" b="1" baseline="0" dirty="0"/>
              <a:t> Notes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Philanthropy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Convince others to give time, talent and/or treasure towards a community need related to personal passions.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Create a list of ways to apply today’s learning about philanthropy to family, school and community.</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Work with others to develop a plan of action to meet community needs.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Entrepreneurship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Analyze needs of communities and nonprofit organizations for the purpose of planning philanthropic efforts.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Anchor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3"/>
              </a:rPr>
              <a:t>CCSS.ELA-LITERACY.CCRA.SL.1</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Prepare for and participate effectively in a range of conversations and collaborations with diverse partners, building on others' ideas and expressing their own clearly and persuasively.</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4"/>
              </a:rPr>
              <a:t>CCSS.ELA-LITERACY.CCRA.SL.4</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Present information, findings, and supporting evidence such that listeners can follow the line of reasoning and the organization, development, and style are appropriate to task, purpose, and audience.</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Common Core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5"/>
              </a:rPr>
              <a:t>CCSS.ELA-LITERACY.SL.4.1.C</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Pose and respond to specific questions to clarify or follow up on information, and make comments that contribute to the discussion and link to the remarks of others.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6"/>
              </a:rPr>
              <a:t>CCSS.ELA-LITERACY.SL.4.1.D</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Review the key ideas expressed and explain their own ideas and understanding in light of the discussion.</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7"/>
              </a:rPr>
              <a:t>CCSS.ELA-LITERACY.SL.5.1.C</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Pose and respond to specific questions by making comments that contribute to the discussion and elaborate on the remarks of others.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8"/>
              </a:rPr>
              <a:t>CCSS.ELA-LITERACY.SL.5.1.D</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Review the key ideas expressed and draw conclusions in light of information and knowledge gained from the discussions.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Economics Standards</a:t>
            </a:r>
          </a:p>
          <a:p>
            <a:pPr marL="0" marR="0">
              <a:lnSpc>
                <a:spcPts val="1200"/>
              </a:lnSpc>
              <a:spcBef>
                <a:spcPts val="0"/>
              </a:spcBef>
              <a:spcAft>
                <a:spcPts val="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9"/>
              </a:rPr>
              <a:t>Content Standard 6: Specialization</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Division of labor occurs when the production of a good is broken down into numerous separate tasks, with different workers performing each task.</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Specialization and division of labor usually increase the productivity of workers.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Social Studies Standards</a:t>
            </a:r>
          </a:p>
          <a:p>
            <a:pPr marL="0" marR="0" indent="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0"/>
              </a:rPr>
              <a:t>Civic Ideals and Practices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Recognize and interpret how the “common good” can be strengthened through various forms of citizen action.</a:t>
            </a:r>
          </a:p>
          <a:p>
            <a:pPr marL="0" marR="0" indent="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0"/>
              </a:rPr>
              <a:t>Global Connections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050" dirty="0">
                <a:effectLst/>
                <a:latin typeface="Calibri" panose="020F0502020204030204" pitchFamily="34" charset="0"/>
                <a:ea typeface="MS Mincho" panose="02020609040205080304" pitchFamily="49" charset="-128"/>
                <a:cs typeface="Times New Roman" panose="02020603050405020304" pitchFamily="18" charset="0"/>
              </a:rPr>
              <a:t>Investigate concerns, issues, standards, and conflicts related to universal human rights, such as the treatment of children, religious groups, and effects of war.</a:t>
            </a:r>
          </a:p>
          <a:p>
            <a:endParaRPr lang="en-US" sz="1050" b="0" dirty="0">
              <a:effectLst/>
              <a:latin typeface="Calibri" panose="020F0502020204030204" pitchFamily="34" charset="0"/>
              <a:ea typeface="MS Mincho" panose="02020609040205080304" pitchFamily="49" charset="-128"/>
              <a:cs typeface="Times New Roman" panose="02020603050405020304" pitchFamily="18" charset="0"/>
            </a:endParaRPr>
          </a:p>
          <a:p>
            <a:pPr algn="ctr"/>
            <a:r>
              <a:rPr lang="en-US" sz="1050" b="1" dirty="0">
                <a:effectLst/>
                <a:latin typeface="Calibri" panose="020F0502020204030204" pitchFamily="34" charset="0"/>
                <a:ea typeface="MS Mincho" panose="02020609040205080304" pitchFamily="49" charset="-128"/>
                <a:cs typeface="Times New Roman" panose="02020603050405020304" pitchFamily="18" charset="0"/>
              </a:rPr>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“Welcome!  Today we are going to use our list of needs from last class, and we are going to decide on what specifically we can do as a class to help our recipient nonprofit meet that need.”</a:t>
            </a:r>
          </a:p>
          <a:p>
            <a:pPr marL="0" lvl="0" indent="0" algn="l" rtl="0">
              <a:spcBef>
                <a:spcPts val="0"/>
              </a:spcBef>
              <a:spcAft>
                <a:spcPts val="0"/>
              </a:spcAft>
              <a:buNone/>
            </a:pPr>
            <a:endParaRPr lang="en-US" dirty="0"/>
          </a:p>
        </p:txBody>
      </p:sp>
      <p:sp>
        <p:nvSpPr>
          <p:cNvPr id="96" name="Google Shape;96;g296837b520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Play the video, “How to Change the World – a work in progress (Kid President)” found on PPT slide 2.</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give a thumbs-up or thumbs-down response to whether they agree with Kid President, then call on 3-4 students to respond to each of these questions:</a:t>
            </a:r>
          </a:p>
          <a:p>
            <a:pPr marL="742950" marR="0" lvl="1" indent="-285750">
              <a:lnSpc>
                <a:spcPts val="1200"/>
              </a:lnSpc>
              <a:spcBef>
                <a:spcPts val="0"/>
              </a:spcBef>
              <a:spcAft>
                <a:spcPts val="200"/>
              </a:spcAft>
              <a:buFont typeface="Courier New" panose="02070309020205020404" pitchFamily="49" charset="0"/>
              <a:buChar char="o"/>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Why doesn’t complaining or ignoring problems help to make the world better?</a:t>
            </a:r>
          </a:p>
          <a:p>
            <a:pPr marL="742950" marR="0" lvl="1" indent="-285750">
              <a:lnSpc>
                <a:spcPts val="1200"/>
              </a:lnSpc>
              <a:spcBef>
                <a:spcPts val="0"/>
              </a:spcBef>
              <a:spcAft>
                <a:spcPts val="200"/>
              </a:spcAft>
              <a:buFont typeface="Courier New" panose="02070309020205020404" pitchFamily="49" charset="0"/>
              <a:buChar char="o"/>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Why is it up to you instead of the smartest or most powerful people to change the world?</a:t>
            </a:r>
          </a:p>
          <a:p>
            <a:pPr marL="742950" marR="0" lvl="1" indent="-285750">
              <a:lnSpc>
                <a:spcPts val="1200"/>
              </a:lnSpc>
              <a:spcBef>
                <a:spcPts val="0"/>
              </a:spcBef>
              <a:spcAft>
                <a:spcPts val="200"/>
              </a:spcAft>
              <a:buFont typeface="Courier New" panose="02070309020205020404" pitchFamily="49" charset="0"/>
              <a:buChar char="o"/>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How can someone like you or me change the world?</a:t>
            </a:r>
          </a:p>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67724e28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967724e28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introduces the project in the chosen video (choose between videos on PPT slides 3-5), and asks students to take notes on worksheet L7W1.</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Play the chosen video.</a:t>
            </a:r>
          </a:p>
          <a:p>
            <a:pPr marL="342900" marR="0" lvl="0" indent="-342900">
              <a:lnSpc>
                <a:spcPts val="1500"/>
              </a:lnSpc>
              <a:spcBef>
                <a:spcPts val="0"/>
              </a:spcBef>
              <a:spcAft>
                <a:spcPts val="0"/>
              </a:spcAft>
              <a:buClr>
                <a:srgbClr val="D8262E"/>
              </a:buClr>
              <a:buFont typeface="Symbol" panose="05050102010706020507" pitchFamily="18" charset="2"/>
              <a:buChar char=""/>
            </a:pP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After the video, teacher might ask, “What do you think the project goals were in the video?”</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Call on a student to respond, then ask for a thumbs-up or thumbs-down response from the class to signal whether they agree with that answer.  If not, call on 2-3 more until the class agrees with the student’s answer.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Repeat this process using the question: “What evidence of the 3 T’s did you see?”</a:t>
            </a:r>
          </a:p>
          <a:p>
            <a:pPr marL="0" lvl="0" indent="0" algn="l" rtl="0">
              <a:spcBef>
                <a:spcPts val="0"/>
              </a:spcBef>
              <a:spcAft>
                <a:spcPts val="0"/>
              </a:spcAft>
              <a:buNone/>
            </a:pPr>
            <a:endParaRPr dirty="0"/>
          </a:p>
        </p:txBody>
      </p:sp>
      <p:sp>
        <p:nvSpPr>
          <p:cNvPr id="113" name="Google Shape;113;g2967724e28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6837b5204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296837b5204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introduces the project in the chosen video (choose between videos on PPT slides 3-5), and asks students to take notes on worksheet L7.W1.</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Play the chosen video.</a:t>
            </a: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After the video, teacher might ask, “What do you think the project goals were in the video?”</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Call on a student to respond, then ask for a thumbs-up or thumbs-down response from the class to signal whether they agree with that answer.  If not, call on 2-3 more until the class agrees with the student’s answer.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Repeat this process using the question: “What evidence of the 3 T’s did you see?”</a:t>
            </a:r>
          </a:p>
          <a:p>
            <a:pPr marL="0" lvl="0" indent="0" algn="l" rtl="0">
              <a:spcBef>
                <a:spcPts val="0"/>
              </a:spcBef>
              <a:spcAft>
                <a:spcPts val="0"/>
              </a:spcAft>
              <a:buNone/>
            </a:pPr>
            <a:endParaRPr dirty="0"/>
          </a:p>
        </p:txBody>
      </p:sp>
      <p:sp>
        <p:nvSpPr>
          <p:cNvPr id="124" name="Google Shape;124;g296837b5204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6837b520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96837b5204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introduces the project in the chosen video (choose between videos on PPT slides 3-5), and asks students to take notes on worksheet L7.W1.</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Play the chosen video.</a:t>
            </a: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After the video, teacher might ask, “What do you think the project goals were in the video?”</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Call on a student to respond, then ask for a thumbs-up or thumbs-down response from the class to signal whether they agree with that answer.  If not, call on 2-3 more until the class agrees with the student’s answer.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Repeat this process using the question: “What evidence of the 3 T’s did you see?”</a:t>
            </a:r>
          </a:p>
          <a:p>
            <a:pPr marL="0" lvl="0" indent="0" algn="l" rtl="0">
              <a:spcBef>
                <a:spcPts val="0"/>
              </a:spcBef>
              <a:spcAft>
                <a:spcPts val="0"/>
              </a:spcAft>
              <a:buNone/>
            </a:pPr>
            <a:endParaRPr dirty="0"/>
          </a:p>
        </p:txBody>
      </p:sp>
      <p:sp>
        <p:nvSpPr>
          <p:cNvPr id="135" name="Google Shape;135;g296837b5204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a:r>
              <a:rPr lang="en-US" b="1" dirty="0"/>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“Now that we’ve seen a good example of a project to help nonprofit organizations, we are going to decide on what kind of class project can help with the need we voted on last time for our recipient nonprofit.”  </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for a student to remind the class of the nonprofit organization that the class has agreed to help (first blank line on PPT slide 6.)  The PPT can be projected onto the board so that the student can write the name of the organization on the line.  Otherwise, ask for an oral answer and this can be typed in by the teacher on the PPT slide.</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for a student to remind the class which need they voted on in the last class, and allow the student to write the need on the projected PPT slide (or teacher types it in.)</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Lead a whole-group brainstorming session to come up with a list of project ideas to fill this need (call two students to one of the flipcharts in the front of the room and act as scribes, writing down all the ideas that the class comes up with.  </a:t>
            </a:r>
            <a:r>
              <a:rPr lang="en-US" sz="1200" dirty="0">
                <a:solidFill>
                  <a:srgbClr val="0099A9"/>
                </a:solidFill>
                <a:effectLst/>
                <a:latin typeface="Calibri" panose="020F0502020204030204" pitchFamily="34" charset="0"/>
                <a:ea typeface="MS Mincho" panose="02020609040205080304" pitchFamily="49" charset="-128"/>
                <a:cs typeface="Times New Roman" panose="02020603050405020304" pitchFamily="18" charset="0"/>
              </a:rPr>
              <a:t>(tap PPT for Brainstorm fade-in)</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When ideas are exhausted, go through each one and ask the class what the pros might be to taking on this project, and what the cons might be (call two other scribes to write down responses on a new flipchart page.)  </a:t>
            </a:r>
            <a:r>
              <a:rPr lang="en-US" sz="1200" dirty="0">
                <a:solidFill>
                  <a:srgbClr val="0099A9"/>
                </a:solidFill>
                <a:effectLst/>
                <a:latin typeface="Calibri" panose="020F0502020204030204" pitchFamily="34" charset="0"/>
                <a:ea typeface="MS Mincho" panose="02020609040205080304" pitchFamily="49" charset="-128"/>
                <a:cs typeface="Times New Roman" panose="02020603050405020304" pitchFamily="18" charset="0"/>
              </a:rPr>
              <a:t>(tap PPT for Pros and Cons fade-in)</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After pros and cons are listed, teacher should lead the final selection by student voting. </a:t>
            </a:r>
            <a:r>
              <a:rPr lang="en-US" sz="1200" dirty="0">
                <a:solidFill>
                  <a:srgbClr val="0099A9"/>
                </a:solidFill>
                <a:effectLst/>
                <a:latin typeface="Calibri" panose="020F0502020204030204" pitchFamily="34" charset="0"/>
                <a:ea typeface="MS Mincho" panose="02020609040205080304" pitchFamily="49" charset="-128"/>
                <a:cs typeface="Times New Roman" panose="02020603050405020304" pitchFamily="18" charset="0"/>
              </a:rPr>
              <a:t>(tap PPT for final selection fade-in)</a:t>
            </a:r>
            <a:endPar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lgn="l" rtl="0">
              <a:spcBef>
                <a:spcPts val="0"/>
              </a:spcBef>
              <a:spcAft>
                <a:spcPts val="0"/>
              </a:spcAft>
              <a:buNone/>
            </a:pPr>
            <a:endParaRPr dirty="0"/>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67780383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“Now that we know which organization we’re helping, which need we’re helping to meet and how we can help, we need to come up with a plan for how we will make this happen.”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Tap PPT for fade-ins (one at a time)</a:t>
            </a:r>
            <a:r>
              <a:rPr lang="en-US" sz="12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and teacher will discuss these planning components with the class, recognizing their input:</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0" marR="0">
              <a:lnSpc>
                <a:spcPts val="1500"/>
              </a:lnSpc>
              <a:spcBef>
                <a:spcPts val="0"/>
              </a:spcBef>
              <a:spcAft>
                <a:spcPts val="0"/>
              </a:spcAft>
            </a:pPr>
            <a:r>
              <a:rPr lang="en-US" sz="1200" b="1" i="0" dirty="0">
                <a:solidFill>
                  <a:srgbClr val="31849B"/>
                </a:solidFill>
                <a:effectLst/>
                <a:latin typeface="Calibri" panose="020F0502020204030204" pitchFamily="34" charset="0"/>
                <a:ea typeface="MS Mincho" panose="02020609040205080304" pitchFamily="49" charset="-128"/>
                <a:cs typeface="Times New Roman" panose="02020603050405020304" pitchFamily="18" charset="0"/>
              </a:rPr>
              <a:t>[TEACHER TIP] Teacher can use the Project Planning form L7.R1-R4 to map out the details for each component listed in PPT slide 6 (or create one after the class creates the plan.)  The notes for “Hearts for Respite” can be used as a sample to guide this discussion.</a:t>
            </a:r>
            <a:endPar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Date should provide enough time for the class project to be finished and useful to the nonprofit.</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ALL materials should be listed with price range for each and a deadline date for when these should be purchased by.</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Steps should be in chronological order, working from the end date back to the present, with deadline dates for each</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When listing helpers and their tasks, identify students (or teacher) who will be responsible for contacting them.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Go back through the plan and highlight the deadline dates.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Make copies of the completed plan to distribute to students.</a:t>
            </a:r>
          </a:p>
          <a:p>
            <a:pPr marL="0" lvl="0" indent="0" algn="l" rtl="0">
              <a:spcBef>
                <a:spcPts val="0"/>
              </a:spcBef>
              <a:spcAft>
                <a:spcPts val="0"/>
              </a:spcAft>
              <a:buNone/>
            </a:pPr>
            <a:endParaRPr dirty="0"/>
          </a:p>
        </p:txBody>
      </p:sp>
      <p:sp>
        <p:nvSpPr>
          <p:cNvPr id="153" name="Google Shape;153;g2967780383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6837b5204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Play the inspirational video on PPT slide 8 to close the lesson.</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share with a partner how they will personally be able to use their 3 T’s in this class project. </a:t>
            </a:r>
          </a:p>
          <a:p>
            <a:pPr marL="0" lvl="0" indent="0" algn="l" rtl="0">
              <a:spcBef>
                <a:spcPts val="0"/>
              </a:spcBef>
              <a:spcAft>
                <a:spcPts val="0"/>
              </a:spcAft>
              <a:buNone/>
            </a:pPr>
            <a:endParaRPr/>
          </a:p>
        </p:txBody>
      </p:sp>
      <p:sp>
        <p:nvSpPr>
          <p:cNvPr id="160" name="Google Shape;160;g296837b5204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eneric 1">
  <p:cSld name="Cover – Generic 1">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ctrTitle"/>
          </p:nvPr>
        </p:nvSpPr>
        <p:spPr>
          <a:xfrm>
            <a:off x="653143" y="2708156"/>
            <a:ext cx="10885714" cy="128016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653143" y="4407954"/>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3856038" y="6130593"/>
            <a:ext cx="4479925" cy="288441"/>
          </a:xfrm>
          <a:prstGeom prst="rect">
            <a:avLst/>
          </a:prstGeom>
          <a:noFill/>
          <a:ln>
            <a:noFill/>
          </a:ln>
        </p:spPr>
        <p:txBody>
          <a:bodyPr spcFirstLastPara="1" wrap="square" lIns="0" tIns="0" rIns="0" bIns="0" anchor="ctr" anchorCtr="0">
            <a:noAutofit/>
          </a:bodyPr>
          <a:lstStyle>
            <a:lvl1pPr marL="457200" marR="0" lvl="0" indent="-228600" algn="ctr"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 Photo 2">
  <p:cSld name="Transition – Photo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2"/>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0" name="Google Shape;70;p12"/>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1" name="Google Shape;71;p12"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 Photo 3">
  <p:cSld name="Transition – Photo 3">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3"/>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6" name="Google Shape;76;p13"/>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7" name="Google Shape;77;p13"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ransition – Photo 4">
  <p:cSld name="1_Transition – Photo 4">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4"/>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82" name="Google Shape;82;p14"/>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83" name="Google Shape;83;p14"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 Simple">
  <p:cSld name="End – Simple">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5"/>
          <p:cNvSpPr txBox="1">
            <a:spLocks noGrp="1"/>
          </p:cNvSpPr>
          <p:nvPr>
            <p:ph type="ctrTitle"/>
          </p:nvPr>
        </p:nvSpPr>
        <p:spPr>
          <a:xfrm>
            <a:off x="653143" y="3429000"/>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Google Shape;87;p15"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 With subhead">
  <p:cSld name="End – With subhea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6"/>
          <p:cNvSpPr txBox="1">
            <a:spLocks noGrp="1"/>
          </p:cNvSpPr>
          <p:nvPr>
            <p:ph type="ctrTitle"/>
          </p:nvPr>
        </p:nvSpPr>
        <p:spPr>
          <a:xfrm>
            <a:off x="653143" y="2714091"/>
            <a:ext cx="10885714" cy="1124872"/>
          </a:xfrm>
          <a:prstGeom prst="rect">
            <a:avLst/>
          </a:prstGeom>
          <a:noFill/>
          <a:ln>
            <a:noFill/>
          </a:ln>
        </p:spPr>
        <p:txBody>
          <a:bodyPr spcFirstLastPara="1" wrap="square" lIns="0" tIns="0" rIns="0" bIns="0" anchor="b"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subTitle" idx="1"/>
          </p:nvPr>
        </p:nvSpPr>
        <p:spPr>
          <a:xfrm>
            <a:off x="2165311" y="4292202"/>
            <a:ext cx="7861379" cy="1275683"/>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352F2D"/>
              </a:buClr>
              <a:buSzPts val="2000"/>
              <a:buFont typeface="Arial"/>
              <a:buNone/>
              <a:defRPr sz="2000" b="0" i="0" u="none" strike="noStrike" cap="none">
                <a:solidFill>
                  <a:srgbClr val="352F2D"/>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92" name="Google Shape;92;p16"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Generic 2">
  <p:cSld name="Cover – Generic 2">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ctrTitle"/>
          </p:nvPr>
        </p:nvSpPr>
        <p:spPr>
          <a:xfrm>
            <a:off x="609600" y="1605788"/>
            <a:ext cx="6406342" cy="216172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609600" y="4035865"/>
            <a:ext cx="6406342"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 name="Google Shape;21;p3" descr="A picture containing text, clipart&#10;&#10;Description automatically generated"/>
          <p:cNvPicPr preferRelativeResize="0"/>
          <p:nvPr/>
        </p:nvPicPr>
        <p:blipFill rotWithShape="1">
          <a:blip r:embed="rId2">
            <a:alphaModFix/>
          </a:blip>
          <a:srcRect/>
          <a:stretch/>
        </p:blipFill>
        <p:spPr>
          <a:xfrm>
            <a:off x="8835639" y="3205223"/>
            <a:ext cx="2441418" cy="447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hoto 1">
  <p:cSld name="Cover – Photo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 name="Google Shape;27;p4"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hoto 2">
  <p:cSld name="Cover – Photo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 name="Google Shape;33;p5"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hoto 3">
  <p:cSld name="Cover – Photo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9" name="Google Shape;39;p6"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ver – Photo 4">
  <p:cSld name="1_Cover – Photo 4">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5" name="Google Shape;45;p7"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2" name="Google Shape;52;p9"/>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3" name="Google Shape;53;p9"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 Pink">
  <p:cSld name="Transition – Pink">
    <p:bg>
      <p:bgPr>
        <a:solidFill>
          <a:schemeClr val="dk2"/>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AD7E3"/>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AD7E3"/>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AD7E3"/>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AD7E3"/>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AD7E3"/>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AD7E3"/>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AD7E3"/>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AD7E3"/>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AD7E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7" name="Google Shape;57;p10"/>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9" name="Google Shape;59;p10"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 Photo 1">
  <p:cSld name="Transition – Photo 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1"/>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64" name="Google Shape;64;p11"/>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65" name="Google Shape;65;p11"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marR="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marR="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marR="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marR="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marR="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marR="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marR="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marR="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v=4z7gDsSKUmU&amp;t=9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1YAX8F3en7A"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youtube.com/watch?v=gM9GbaSsUa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hyperlink" Target="https://www.youtube.com/watch?v=RVkWKv5H0U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youtube.com/watch?v=8B7XOWx2rd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ctrTitle"/>
          </p:nvPr>
        </p:nvSpPr>
        <p:spPr>
          <a:xfrm>
            <a:off x="1051371" y="2073735"/>
            <a:ext cx="4800000" cy="45027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Century Gothic"/>
              <a:buNone/>
            </a:pPr>
            <a:r>
              <a:rPr lang="en-US"/>
              <a:t>LESSON 7 - CLASS SERVICE PROJECT</a:t>
            </a:r>
            <a:endParaRPr/>
          </a:p>
        </p:txBody>
      </p:sp>
      <p:sp>
        <p:nvSpPr>
          <p:cNvPr id="99" name="Google Shape;99;p17"/>
          <p:cNvSpPr txBox="1">
            <a:spLocks noGrp="1"/>
          </p:cNvSpPr>
          <p:nvPr>
            <p:ph type="subTitle" idx="1"/>
          </p:nvPr>
        </p:nvSpPr>
        <p:spPr>
          <a:xfrm>
            <a:off x="-1188225" y="5008525"/>
            <a:ext cx="9124500" cy="479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F2F2F2"/>
              </a:buClr>
              <a:buSzPts val="2400"/>
              <a:buNone/>
            </a:pPr>
            <a:r>
              <a:rPr lang="en-US"/>
              <a:t>WHAT CAN WE DO?</a:t>
            </a:r>
            <a:endParaRPr/>
          </a:p>
        </p:txBody>
      </p:sp>
      <p:pic>
        <p:nvPicPr>
          <p:cNvPr id="100" name="Google Shape;100;p17"/>
          <p:cNvPicPr preferRelativeResize="0"/>
          <p:nvPr/>
        </p:nvPicPr>
        <p:blipFill>
          <a:blip r:embed="rId3">
            <a:alphaModFix/>
          </a:blip>
          <a:stretch>
            <a:fillRect/>
          </a:stretch>
        </p:blipFill>
        <p:spPr>
          <a:xfrm>
            <a:off x="6460352" y="2623625"/>
            <a:ext cx="4913725" cy="340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8244725" y="5647525"/>
            <a:ext cx="895350" cy="876300"/>
          </a:xfrm>
          <a:prstGeom prst="rect">
            <a:avLst/>
          </a:prstGeom>
          <a:noFill/>
          <a:ln>
            <a:noFill/>
          </a:ln>
        </p:spPr>
      </p:pic>
      <p:sp>
        <p:nvSpPr>
          <p:cNvPr id="107" name="Google Shape;107;p18"/>
          <p:cNvSpPr txBox="1">
            <a:spLocks noGrp="1"/>
          </p:cNvSpPr>
          <p:nvPr>
            <p:ph type="subTitle" idx="1"/>
          </p:nvPr>
        </p:nvSpPr>
        <p:spPr>
          <a:xfrm>
            <a:off x="9231200" y="55757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Develop a plan for meeting the needs of a local nonprofit organization</a:t>
            </a:r>
            <a:endParaRPr sz="1700"/>
          </a:p>
        </p:txBody>
      </p:sp>
      <p:pic>
        <p:nvPicPr>
          <p:cNvPr id="108" name="Google Shape;108;p18">
            <a:hlinkClick r:id="rId4"/>
          </p:cNvPr>
          <p:cNvPicPr preferRelativeResize="0"/>
          <p:nvPr/>
        </p:nvPicPr>
        <p:blipFill rotWithShape="1">
          <a:blip r:embed="rId5">
            <a:alphaModFix/>
          </a:blip>
          <a:srcRect r="-1265" b="8391"/>
          <a:stretch/>
        </p:blipFill>
        <p:spPr>
          <a:xfrm>
            <a:off x="2532300" y="3402650"/>
            <a:ext cx="3121200" cy="3121175"/>
          </a:xfrm>
          <a:prstGeom prst="rect">
            <a:avLst/>
          </a:prstGeom>
          <a:noFill/>
          <a:ln>
            <a:noFill/>
          </a:ln>
        </p:spPr>
      </p:pic>
      <p:sp>
        <p:nvSpPr>
          <p:cNvPr id="109" name="Google Shape;109;p18"/>
          <p:cNvSpPr txBox="1"/>
          <p:nvPr/>
        </p:nvSpPr>
        <p:spPr>
          <a:xfrm>
            <a:off x="97150" y="1602775"/>
            <a:ext cx="77031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b="1">
                <a:solidFill>
                  <a:schemeClr val="lt1"/>
                </a:solidFill>
                <a:latin typeface="Century Gothic"/>
                <a:ea typeface="Century Gothic"/>
                <a:cs typeface="Century Gothic"/>
                <a:sym typeface="Century Gothic"/>
              </a:rPr>
              <a:t>HOW TO CHANGE </a:t>
            </a:r>
            <a:r>
              <a:rPr lang="en-US" sz="4600" b="1">
                <a:solidFill>
                  <a:srgbClr val="543019"/>
                </a:solidFill>
                <a:latin typeface="Century Gothic"/>
                <a:ea typeface="Century Gothic"/>
                <a:cs typeface="Century Gothic"/>
                <a:sym typeface="Century Gothic"/>
              </a:rPr>
              <a:t>THE WORLD</a:t>
            </a:r>
            <a:endParaRPr sz="4600" b="1">
              <a:solidFill>
                <a:srgbClr val="543019"/>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ctrTitle"/>
          </p:nvPr>
        </p:nvSpPr>
        <p:spPr>
          <a:xfrm>
            <a:off x="1099825" y="79700"/>
            <a:ext cx="7555200" cy="20166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400"/>
              <a:buFont typeface="Century Gothic"/>
              <a:buNone/>
            </a:pPr>
            <a:r>
              <a:rPr lang="en-US" sz="4000"/>
              <a:t>SERVICE PROJECT EXAMPLE: </a:t>
            </a:r>
            <a:r>
              <a:rPr lang="en-US" sz="4000">
                <a:solidFill>
                  <a:srgbClr val="543019"/>
                </a:solidFill>
              </a:rPr>
              <a:t>“Hearts for Respite” Class Project</a:t>
            </a:r>
            <a:endParaRPr sz="4000">
              <a:solidFill>
                <a:srgbClr val="543019"/>
              </a:solidFill>
            </a:endParaRPr>
          </a:p>
        </p:txBody>
      </p:sp>
      <p:sp>
        <p:nvSpPr>
          <p:cNvPr id="116" name="Google Shape;116;p19"/>
          <p:cNvSpPr txBox="1">
            <a:spLocks noGrp="1"/>
          </p:cNvSpPr>
          <p:nvPr>
            <p:ph type="subTitle" idx="1"/>
          </p:nvPr>
        </p:nvSpPr>
        <p:spPr>
          <a:xfrm>
            <a:off x="410150" y="2350775"/>
            <a:ext cx="7361100" cy="1416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2F2F2"/>
              </a:buClr>
              <a:buSzPts val="2400"/>
              <a:buNone/>
            </a:pPr>
            <a:r>
              <a:rPr lang="en-US"/>
              <a:t>What were the project goals?</a:t>
            </a:r>
            <a:endParaRPr/>
          </a:p>
          <a:p>
            <a:pPr marL="0" lvl="0" indent="0" algn="l" rtl="0">
              <a:lnSpc>
                <a:spcPct val="110000"/>
              </a:lnSpc>
              <a:spcBef>
                <a:spcPts val="0"/>
              </a:spcBef>
              <a:spcAft>
                <a:spcPts val="0"/>
              </a:spcAft>
              <a:buClr>
                <a:srgbClr val="F2F2F2"/>
              </a:buClr>
              <a:buSzPts val="2400"/>
              <a:buNone/>
            </a:pPr>
            <a:endParaRPr/>
          </a:p>
          <a:p>
            <a:pPr marL="0" lvl="0" indent="0" algn="l" rtl="0">
              <a:lnSpc>
                <a:spcPct val="110000"/>
              </a:lnSpc>
              <a:spcBef>
                <a:spcPts val="0"/>
              </a:spcBef>
              <a:spcAft>
                <a:spcPts val="0"/>
              </a:spcAft>
              <a:buClr>
                <a:srgbClr val="F2F2F2"/>
              </a:buClr>
              <a:buSzPts val="2400"/>
              <a:buNone/>
            </a:pPr>
            <a:r>
              <a:rPr lang="en-US"/>
              <a:t>What evidence of the 3 T’s did you see?</a:t>
            </a:r>
            <a:endParaRPr/>
          </a:p>
        </p:txBody>
      </p:sp>
      <p:pic>
        <p:nvPicPr>
          <p:cNvPr id="117" name="Google Shape;117;p19"/>
          <p:cNvPicPr preferRelativeResize="0"/>
          <p:nvPr/>
        </p:nvPicPr>
        <p:blipFill>
          <a:blip r:embed="rId3">
            <a:alphaModFix/>
          </a:blip>
          <a:stretch>
            <a:fillRect/>
          </a:stretch>
        </p:blipFill>
        <p:spPr>
          <a:xfrm>
            <a:off x="8215575" y="5780650"/>
            <a:ext cx="895350" cy="876300"/>
          </a:xfrm>
          <a:prstGeom prst="rect">
            <a:avLst/>
          </a:prstGeom>
          <a:noFill/>
          <a:ln>
            <a:noFill/>
          </a:ln>
        </p:spPr>
      </p:pic>
      <p:pic>
        <p:nvPicPr>
          <p:cNvPr id="118" name="Google Shape;118;p19"/>
          <p:cNvPicPr preferRelativeResize="0"/>
          <p:nvPr/>
        </p:nvPicPr>
        <p:blipFill>
          <a:blip r:embed="rId4">
            <a:alphaModFix/>
          </a:blip>
          <a:stretch>
            <a:fillRect/>
          </a:stretch>
        </p:blipFill>
        <p:spPr>
          <a:xfrm>
            <a:off x="609599" y="4021550"/>
            <a:ext cx="6629975" cy="2521949"/>
          </a:xfrm>
          <a:prstGeom prst="rect">
            <a:avLst/>
          </a:prstGeom>
          <a:noFill/>
          <a:ln>
            <a:noFill/>
          </a:ln>
        </p:spPr>
      </p:pic>
      <p:sp>
        <p:nvSpPr>
          <p:cNvPr id="119" name="Google Shape;119;p19"/>
          <p:cNvSpPr txBox="1">
            <a:spLocks noGrp="1"/>
          </p:cNvSpPr>
          <p:nvPr>
            <p:ph type="subTitle" idx="1"/>
          </p:nvPr>
        </p:nvSpPr>
        <p:spPr>
          <a:xfrm>
            <a:off x="9231200" y="55757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Develop a plan for meeting the needs of a local nonprofit organization</a:t>
            </a:r>
            <a:endParaRPr sz="1700"/>
          </a:p>
        </p:txBody>
      </p:sp>
      <p:pic>
        <p:nvPicPr>
          <p:cNvPr id="120" name="Google Shape;120;p19">
            <a:hlinkClick r:id="rId5"/>
          </p:cNvPr>
          <p:cNvPicPr preferRelativeResize="0"/>
          <p:nvPr/>
        </p:nvPicPr>
        <p:blipFill rotWithShape="1">
          <a:blip r:embed="rId6">
            <a:alphaModFix/>
          </a:blip>
          <a:srcRect b="46334"/>
          <a:stretch/>
        </p:blipFill>
        <p:spPr>
          <a:xfrm>
            <a:off x="-265400" y="482650"/>
            <a:ext cx="1537900" cy="916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ctrTitle"/>
          </p:nvPr>
        </p:nvSpPr>
        <p:spPr>
          <a:xfrm>
            <a:off x="1099825" y="79700"/>
            <a:ext cx="7555200" cy="14163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400"/>
              <a:buFont typeface="Century Gothic"/>
              <a:buNone/>
            </a:pPr>
            <a:r>
              <a:rPr lang="en-US" sz="4000"/>
              <a:t>SERVICE PROJECT EXAMPLE: </a:t>
            </a:r>
            <a:r>
              <a:rPr lang="en-US" sz="4000">
                <a:solidFill>
                  <a:srgbClr val="543019"/>
                </a:solidFill>
              </a:rPr>
              <a:t>“Alex’s Lemonade Stand”</a:t>
            </a:r>
            <a:endParaRPr sz="4000">
              <a:solidFill>
                <a:srgbClr val="543019"/>
              </a:solidFill>
            </a:endParaRPr>
          </a:p>
        </p:txBody>
      </p:sp>
      <p:sp>
        <p:nvSpPr>
          <p:cNvPr id="127" name="Google Shape;127;p20"/>
          <p:cNvSpPr txBox="1">
            <a:spLocks noGrp="1"/>
          </p:cNvSpPr>
          <p:nvPr>
            <p:ph type="subTitle" idx="1"/>
          </p:nvPr>
        </p:nvSpPr>
        <p:spPr>
          <a:xfrm>
            <a:off x="419850" y="2186575"/>
            <a:ext cx="7361100" cy="1416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2F2F2"/>
              </a:buClr>
              <a:buSzPts val="2400"/>
              <a:buNone/>
            </a:pPr>
            <a:r>
              <a:rPr lang="en-US"/>
              <a:t>What were the project goals?</a:t>
            </a:r>
            <a:endParaRPr/>
          </a:p>
          <a:p>
            <a:pPr marL="0" lvl="0" indent="0" algn="l" rtl="0">
              <a:lnSpc>
                <a:spcPct val="110000"/>
              </a:lnSpc>
              <a:spcBef>
                <a:spcPts val="0"/>
              </a:spcBef>
              <a:spcAft>
                <a:spcPts val="0"/>
              </a:spcAft>
              <a:buClr>
                <a:srgbClr val="F2F2F2"/>
              </a:buClr>
              <a:buSzPts val="2400"/>
              <a:buNone/>
            </a:pPr>
            <a:endParaRPr/>
          </a:p>
          <a:p>
            <a:pPr marL="0" lvl="0" indent="0" algn="l" rtl="0">
              <a:lnSpc>
                <a:spcPct val="110000"/>
              </a:lnSpc>
              <a:spcBef>
                <a:spcPts val="0"/>
              </a:spcBef>
              <a:spcAft>
                <a:spcPts val="0"/>
              </a:spcAft>
              <a:buClr>
                <a:srgbClr val="F2F2F2"/>
              </a:buClr>
              <a:buSzPts val="2400"/>
              <a:buNone/>
            </a:pPr>
            <a:r>
              <a:rPr lang="en-US"/>
              <a:t>What evidence of the 3 T’s did you see?</a:t>
            </a:r>
            <a:endParaRPr/>
          </a:p>
        </p:txBody>
      </p:sp>
      <p:pic>
        <p:nvPicPr>
          <p:cNvPr id="128" name="Google Shape;128;p20"/>
          <p:cNvPicPr preferRelativeResize="0"/>
          <p:nvPr/>
        </p:nvPicPr>
        <p:blipFill>
          <a:blip r:embed="rId3">
            <a:alphaModFix/>
          </a:blip>
          <a:stretch>
            <a:fillRect/>
          </a:stretch>
        </p:blipFill>
        <p:spPr>
          <a:xfrm>
            <a:off x="8215575" y="5780650"/>
            <a:ext cx="895350" cy="876300"/>
          </a:xfrm>
          <a:prstGeom prst="rect">
            <a:avLst/>
          </a:prstGeom>
          <a:noFill/>
          <a:ln>
            <a:noFill/>
          </a:ln>
        </p:spPr>
      </p:pic>
      <p:sp>
        <p:nvSpPr>
          <p:cNvPr id="129" name="Google Shape;129;p20"/>
          <p:cNvSpPr txBox="1">
            <a:spLocks noGrp="1"/>
          </p:cNvSpPr>
          <p:nvPr>
            <p:ph type="subTitle" idx="1"/>
          </p:nvPr>
        </p:nvSpPr>
        <p:spPr>
          <a:xfrm>
            <a:off x="9231200" y="55757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Develop a plan for meeting the needs of a local nonprofit organization</a:t>
            </a:r>
            <a:endParaRPr sz="1700"/>
          </a:p>
        </p:txBody>
      </p:sp>
      <p:pic>
        <p:nvPicPr>
          <p:cNvPr id="130" name="Google Shape;130;p20">
            <a:hlinkClick r:id="rId4"/>
          </p:cNvPr>
          <p:cNvPicPr preferRelativeResize="0"/>
          <p:nvPr/>
        </p:nvPicPr>
        <p:blipFill rotWithShape="1">
          <a:blip r:embed="rId5">
            <a:alphaModFix/>
          </a:blip>
          <a:srcRect b="46334"/>
          <a:stretch/>
        </p:blipFill>
        <p:spPr>
          <a:xfrm>
            <a:off x="-265400" y="482650"/>
            <a:ext cx="1537900" cy="916150"/>
          </a:xfrm>
          <a:prstGeom prst="rect">
            <a:avLst/>
          </a:prstGeom>
          <a:noFill/>
          <a:ln>
            <a:noFill/>
          </a:ln>
        </p:spPr>
      </p:pic>
      <p:pic>
        <p:nvPicPr>
          <p:cNvPr id="131" name="Google Shape;131;p20"/>
          <p:cNvPicPr preferRelativeResize="0"/>
          <p:nvPr/>
        </p:nvPicPr>
        <p:blipFill>
          <a:blip r:embed="rId6">
            <a:alphaModFix/>
          </a:blip>
          <a:stretch>
            <a:fillRect/>
          </a:stretch>
        </p:blipFill>
        <p:spPr>
          <a:xfrm>
            <a:off x="774725" y="4089364"/>
            <a:ext cx="6471824" cy="24636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ctrTitle"/>
          </p:nvPr>
        </p:nvSpPr>
        <p:spPr>
          <a:xfrm>
            <a:off x="1099825" y="79700"/>
            <a:ext cx="7555200" cy="14163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400"/>
              <a:buFont typeface="Century Gothic"/>
              <a:buNone/>
            </a:pPr>
            <a:r>
              <a:rPr lang="en-US" sz="4000"/>
              <a:t>SERVICE PROJECT EXAMPLE: </a:t>
            </a:r>
            <a:r>
              <a:rPr lang="en-US" sz="4000">
                <a:solidFill>
                  <a:srgbClr val="543019"/>
                </a:solidFill>
              </a:rPr>
              <a:t>“The G3 Challenge”</a:t>
            </a:r>
            <a:endParaRPr sz="4000">
              <a:solidFill>
                <a:srgbClr val="543019"/>
              </a:solidFill>
            </a:endParaRPr>
          </a:p>
        </p:txBody>
      </p:sp>
      <p:sp>
        <p:nvSpPr>
          <p:cNvPr id="138" name="Google Shape;138;p21"/>
          <p:cNvSpPr txBox="1">
            <a:spLocks noGrp="1"/>
          </p:cNvSpPr>
          <p:nvPr>
            <p:ph type="subTitle" idx="1"/>
          </p:nvPr>
        </p:nvSpPr>
        <p:spPr>
          <a:xfrm>
            <a:off x="419850" y="2186575"/>
            <a:ext cx="7361100" cy="1416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F2F2F2"/>
              </a:buClr>
              <a:buSzPts val="2400"/>
              <a:buNone/>
            </a:pPr>
            <a:r>
              <a:rPr lang="en-US"/>
              <a:t>What were the project goals?</a:t>
            </a:r>
            <a:endParaRPr/>
          </a:p>
          <a:p>
            <a:pPr marL="0" lvl="0" indent="0" algn="l" rtl="0">
              <a:lnSpc>
                <a:spcPct val="110000"/>
              </a:lnSpc>
              <a:spcBef>
                <a:spcPts val="0"/>
              </a:spcBef>
              <a:spcAft>
                <a:spcPts val="0"/>
              </a:spcAft>
              <a:buClr>
                <a:srgbClr val="F2F2F2"/>
              </a:buClr>
              <a:buSzPts val="2400"/>
              <a:buNone/>
            </a:pPr>
            <a:endParaRPr/>
          </a:p>
          <a:p>
            <a:pPr marL="0" lvl="0" indent="0" algn="l" rtl="0">
              <a:lnSpc>
                <a:spcPct val="110000"/>
              </a:lnSpc>
              <a:spcBef>
                <a:spcPts val="0"/>
              </a:spcBef>
              <a:spcAft>
                <a:spcPts val="0"/>
              </a:spcAft>
              <a:buClr>
                <a:srgbClr val="F2F2F2"/>
              </a:buClr>
              <a:buSzPts val="2400"/>
              <a:buNone/>
            </a:pPr>
            <a:r>
              <a:rPr lang="en-US"/>
              <a:t>What evidence of the 3 T’s did you see?</a:t>
            </a:r>
            <a:endParaRPr/>
          </a:p>
        </p:txBody>
      </p:sp>
      <p:pic>
        <p:nvPicPr>
          <p:cNvPr id="139" name="Google Shape;139;p21"/>
          <p:cNvPicPr preferRelativeResize="0"/>
          <p:nvPr/>
        </p:nvPicPr>
        <p:blipFill>
          <a:blip r:embed="rId3">
            <a:alphaModFix/>
          </a:blip>
          <a:stretch>
            <a:fillRect/>
          </a:stretch>
        </p:blipFill>
        <p:spPr>
          <a:xfrm>
            <a:off x="8215575" y="5780650"/>
            <a:ext cx="895350" cy="876300"/>
          </a:xfrm>
          <a:prstGeom prst="rect">
            <a:avLst/>
          </a:prstGeom>
          <a:noFill/>
          <a:ln>
            <a:noFill/>
          </a:ln>
        </p:spPr>
      </p:pic>
      <p:sp>
        <p:nvSpPr>
          <p:cNvPr id="140" name="Google Shape;140;p21"/>
          <p:cNvSpPr txBox="1">
            <a:spLocks noGrp="1"/>
          </p:cNvSpPr>
          <p:nvPr>
            <p:ph type="subTitle" idx="1"/>
          </p:nvPr>
        </p:nvSpPr>
        <p:spPr>
          <a:xfrm>
            <a:off x="9231200" y="55757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Develop a plan for meeting the needs of a local nonprofit organization</a:t>
            </a:r>
            <a:endParaRPr sz="1700"/>
          </a:p>
        </p:txBody>
      </p:sp>
      <p:pic>
        <p:nvPicPr>
          <p:cNvPr id="141" name="Google Shape;141;p21">
            <a:hlinkClick r:id="rId4"/>
          </p:cNvPr>
          <p:cNvPicPr preferRelativeResize="0"/>
          <p:nvPr/>
        </p:nvPicPr>
        <p:blipFill rotWithShape="1">
          <a:blip r:embed="rId5">
            <a:alphaModFix/>
          </a:blip>
          <a:srcRect b="46334"/>
          <a:stretch/>
        </p:blipFill>
        <p:spPr>
          <a:xfrm>
            <a:off x="-265400" y="482650"/>
            <a:ext cx="1537900" cy="916150"/>
          </a:xfrm>
          <a:prstGeom prst="rect">
            <a:avLst/>
          </a:prstGeom>
          <a:noFill/>
          <a:ln>
            <a:noFill/>
          </a:ln>
        </p:spPr>
      </p:pic>
      <p:pic>
        <p:nvPicPr>
          <p:cNvPr id="142" name="Google Shape;142;p21"/>
          <p:cNvPicPr preferRelativeResize="0"/>
          <p:nvPr/>
        </p:nvPicPr>
        <p:blipFill rotWithShape="1">
          <a:blip r:embed="rId6">
            <a:alphaModFix/>
          </a:blip>
          <a:srcRect t="7707" b="8336"/>
          <a:stretch/>
        </p:blipFill>
        <p:spPr>
          <a:xfrm>
            <a:off x="1327775" y="3982700"/>
            <a:ext cx="5273899" cy="2477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642918" y="400403"/>
            <a:ext cx="10885800" cy="11250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2"/>
              </a:buClr>
              <a:buSzPts val="4400"/>
              <a:buFont typeface="Century Gothic"/>
              <a:buNone/>
            </a:pPr>
            <a:r>
              <a:rPr lang="en-US"/>
              <a:t>WHAT CAN WE </a:t>
            </a:r>
            <a:r>
              <a:rPr lang="en-US">
                <a:solidFill>
                  <a:srgbClr val="DF367F"/>
                </a:solidFill>
              </a:rPr>
              <a:t>DO?</a:t>
            </a:r>
            <a:endParaRPr>
              <a:solidFill>
                <a:srgbClr val="DF367F"/>
              </a:solidFill>
            </a:endParaRPr>
          </a:p>
        </p:txBody>
      </p:sp>
      <p:sp>
        <p:nvSpPr>
          <p:cNvPr id="148" name="Google Shape;148;p22"/>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9" name="Google Shape;149;p22"/>
          <p:cNvSpPr txBox="1">
            <a:spLocks noGrp="1"/>
          </p:cNvSpPr>
          <p:nvPr>
            <p:ph type="subTitle" idx="1"/>
          </p:nvPr>
        </p:nvSpPr>
        <p:spPr>
          <a:xfrm>
            <a:off x="561025" y="1525400"/>
            <a:ext cx="11124900" cy="1680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800" b="1">
                <a:solidFill>
                  <a:schemeClr val="lt1"/>
                </a:solidFill>
              </a:rPr>
              <a:t>What do we want to do for __________________________?</a:t>
            </a:r>
            <a:br>
              <a:rPr lang="en-US" sz="2800" b="1">
                <a:solidFill>
                  <a:schemeClr val="lt1"/>
                </a:solidFill>
              </a:rPr>
            </a:br>
            <a:br>
              <a:rPr lang="en-US" sz="2800" b="1">
                <a:solidFill>
                  <a:schemeClr val="lt1"/>
                </a:solidFill>
              </a:rPr>
            </a:br>
            <a:r>
              <a:rPr lang="en-US" sz="2800" b="1">
                <a:solidFill>
                  <a:schemeClr val="lt1"/>
                </a:solidFill>
              </a:rPr>
              <a:t>They need __________________________________________________.</a:t>
            </a:r>
            <a:endParaRPr sz="2200">
              <a:solidFill>
                <a:schemeClr val="lt1"/>
              </a:solidFill>
            </a:endParaRPr>
          </a:p>
          <a:p>
            <a:pPr marL="0" lvl="0" indent="0" algn="l" rtl="0">
              <a:lnSpc>
                <a:spcPct val="110000"/>
              </a:lnSpc>
              <a:spcBef>
                <a:spcPts val="0"/>
              </a:spcBef>
              <a:spcAft>
                <a:spcPts val="0"/>
              </a:spcAft>
              <a:buClr>
                <a:srgbClr val="F2F2F2"/>
              </a:buClr>
              <a:buSzPts val="2400"/>
              <a:buNone/>
            </a:pPr>
            <a:endParaRPr sz="2600">
              <a:solidFill>
                <a:schemeClr val="lt1"/>
              </a:solidFill>
              <a:latin typeface="Calibri"/>
              <a:ea typeface="Calibri"/>
              <a:cs typeface="Calibri"/>
              <a:sym typeface="Calibri"/>
            </a:endParaRPr>
          </a:p>
        </p:txBody>
      </p:sp>
      <p:sp>
        <p:nvSpPr>
          <p:cNvPr id="150" name="Google Shape;150;p22"/>
          <p:cNvSpPr txBox="1"/>
          <p:nvPr/>
        </p:nvSpPr>
        <p:spPr>
          <a:xfrm>
            <a:off x="1903925" y="3380425"/>
            <a:ext cx="7916700" cy="2583900"/>
          </a:xfrm>
          <a:prstGeom prst="rect">
            <a:avLst/>
          </a:prstGeom>
          <a:noFill/>
          <a:ln w="28575" cap="flat" cmpd="sng">
            <a:solidFill>
              <a:srgbClr val="DF367F"/>
            </a:solidFill>
            <a:prstDash val="lgDashDot"/>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800" b="1">
              <a:solidFill>
                <a:schemeClr val="lt1"/>
              </a:solidFill>
              <a:latin typeface="Century Gothic"/>
              <a:ea typeface="Century Gothic"/>
              <a:cs typeface="Century Gothic"/>
              <a:sym typeface="Century Gothic"/>
            </a:endParaRPr>
          </a:p>
          <a:p>
            <a:pPr marL="457200" lvl="0" indent="-406400" algn="l" rtl="0">
              <a:lnSpc>
                <a:spcPct val="115000"/>
              </a:lnSpc>
              <a:spcBef>
                <a:spcPts val="0"/>
              </a:spcBef>
              <a:spcAft>
                <a:spcPts val="0"/>
              </a:spcAft>
              <a:buClr>
                <a:schemeClr val="lt1"/>
              </a:buClr>
              <a:buSzPts val="2800"/>
              <a:buFont typeface="Century Gothic"/>
              <a:buChar char="●"/>
            </a:pPr>
            <a:r>
              <a:rPr lang="en-US" sz="2800" b="1">
                <a:solidFill>
                  <a:schemeClr val="lt1"/>
                </a:solidFill>
                <a:latin typeface="Century Gothic"/>
                <a:ea typeface="Century Gothic"/>
                <a:cs typeface="Century Gothic"/>
                <a:sym typeface="Century Gothic"/>
              </a:rPr>
              <a:t>Brainstorm a list of class project ideas</a:t>
            </a:r>
            <a:endParaRPr sz="2800" b="1">
              <a:solidFill>
                <a:schemeClr val="lt1"/>
              </a:solidFill>
              <a:latin typeface="Century Gothic"/>
              <a:ea typeface="Century Gothic"/>
              <a:cs typeface="Century Gothic"/>
              <a:sym typeface="Century Gothic"/>
            </a:endParaRPr>
          </a:p>
          <a:p>
            <a:pPr marL="457200" lvl="0" indent="-406400" algn="l" rtl="0">
              <a:lnSpc>
                <a:spcPct val="115000"/>
              </a:lnSpc>
              <a:spcBef>
                <a:spcPts val="0"/>
              </a:spcBef>
              <a:spcAft>
                <a:spcPts val="0"/>
              </a:spcAft>
              <a:buClr>
                <a:schemeClr val="lt1"/>
              </a:buClr>
              <a:buSzPts val="2800"/>
              <a:buFont typeface="Century Gothic"/>
              <a:buChar char="●"/>
            </a:pPr>
            <a:r>
              <a:rPr lang="en-US" sz="2800" b="1">
                <a:solidFill>
                  <a:schemeClr val="lt1"/>
                </a:solidFill>
                <a:latin typeface="Century Gothic"/>
                <a:ea typeface="Century Gothic"/>
                <a:cs typeface="Century Gothic"/>
                <a:sym typeface="Century Gothic"/>
              </a:rPr>
              <a:t>List out the Pros and Cons of project ideas</a:t>
            </a:r>
            <a:endParaRPr sz="2800" b="1">
              <a:solidFill>
                <a:schemeClr val="lt1"/>
              </a:solidFill>
              <a:latin typeface="Century Gothic"/>
              <a:ea typeface="Century Gothic"/>
              <a:cs typeface="Century Gothic"/>
              <a:sym typeface="Century Gothic"/>
            </a:endParaRPr>
          </a:p>
          <a:p>
            <a:pPr marL="457200" lvl="0" indent="-406400" algn="l" rtl="0">
              <a:lnSpc>
                <a:spcPct val="115000"/>
              </a:lnSpc>
              <a:spcBef>
                <a:spcPts val="0"/>
              </a:spcBef>
              <a:spcAft>
                <a:spcPts val="0"/>
              </a:spcAft>
              <a:buClr>
                <a:schemeClr val="lt1"/>
              </a:buClr>
              <a:buSzPts val="2800"/>
              <a:buFont typeface="Century Gothic"/>
              <a:buChar char="●"/>
            </a:pPr>
            <a:r>
              <a:rPr lang="en-US" sz="2800" b="1">
                <a:solidFill>
                  <a:schemeClr val="lt1"/>
                </a:solidFill>
                <a:latin typeface="Century Gothic"/>
                <a:ea typeface="Century Gothic"/>
                <a:cs typeface="Century Gothic"/>
                <a:sym typeface="Century Gothic"/>
              </a:rPr>
              <a:t>Final selection of class project</a:t>
            </a:r>
            <a:endParaRPr sz="2800" b="1">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ctrTitle"/>
          </p:nvPr>
        </p:nvSpPr>
        <p:spPr>
          <a:xfrm>
            <a:off x="642918" y="186703"/>
            <a:ext cx="10885800" cy="1125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2"/>
              </a:buClr>
              <a:buSzPts val="4400"/>
              <a:buFont typeface="Century Gothic"/>
              <a:buNone/>
            </a:pPr>
            <a:r>
              <a:rPr lang="en-US"/>
              <a:t>DEVELOPING A PROJECT PLAN</a:t>
            </a:r>
            <a:endParaRPr>
              <a:solidFill>
                <a:srgbClr val="DF367F"/>
              </a:solidFill>
            </a:endParaRPr>
          </a:p>
        </p:txBody>
      </p:sp>
      <p:sp>
        <p:nvSpPr>
          <p:cNvPr id="156" name="Google Shape;156;p23"/>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7" name="Google Shape;157;p23"/>
          <p:cNvSpPr txBox="1">
            <a:spLocks noGrp="1"/>
          </p:cNvSpPr>
          <p:nvPr>
            <p:ph type="subTitle" idx="1"/>
          </p:nvPr>
        </p:nvSpPr>
        <p:spPr>
          <a:xfrm>
            <a:off x="473600" y="1399125"/>
            <a:ext cx="11416200" cy="4506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DF367F"/>
              </a:buClr>
              <a:buSzPts val="1800"/>
              <a:buChar char="●"/>
            </a:pPr>
            <a:r>
              <a:rPr lang="en-US" b="1" u="sng">
                <a:solidFill>
                  <a:srgbClr val="DF367F"/>
                </a:solidFill>
              </a:rPr>
              <a:t>SET</a:t>
            </a:r>
            <a:r>
              <a:rPr lang="en-US">
                <a:solidFill>
                  <a:schemeClr val="lt1"/>
                </a:solidFill>
              </a:rPr>
              <a:t> a date or dates for your event</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u="sng">
                <a:solidFill>
                  <a:srgbClr val="DF367F"/>
                </a:solidFill>
              </a:rPr>
              <a:t>CREATE</a:t>
            </a:r>
            <a:r>
              <a:rPr lang="en-US" b="1">
                <a:solidFill>
                  <a:srgbClr val="DF367F"/>
                </a:solidFill>
              </a:rPr>
              <a:t> </a:t>
            </a:r>
            <a:r>
              <a:rPr lang="en-US">
                <a:solidFill>
                  <a:schemeClr val="lt1"/>
                </a:solidFill>
              </a:rPr>
              <a:t>a Project Plan to list </a:t>
            </a:r>
            <a:r>
              <a:rPr lang="en-US">
                <a:solidFill>
                  <a:srgbClr val="DF367F"/>
                </a:solidFill>
              </a:rPr>
              <a:t>materials</a:t>
            </a:r>
            <a:r>
              <a:rPr lang="en-US">
                <a:solidFill>
                  <a:schemeClr val="lt1"/>
                </a:solidFill>
              </a:rPr>
              <a:t> needed and determine your </a:t>
            </a:r>
            <a:r>
              <a:rPr lang="en-US">
                <a:solidFill>
                  <a:srgbClr val="DF367F"/>
                </a:solidFill>
              </a:rPr>
              <a:t>budget</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u="sng">
                <a:solidFill>
                  <a:srgbClr val="DF367F"/>
                </a:solidFill>
              </a:rPr>
              <a:t>LIST</a:t>
            </a:r>
            <a:r>
              <a:rPr lang="en-US" b="1">
                <a:solidFill>
                  <a:srgbClr val="DF367F"/>
                </a:solidFill>
              </a:rPr>
              <a:t> </a:t>
            </a:r>
            <a:r>
              <a:rPr lang="en-US">
                <a:solidFill>
                  <a:schemeClr val="lt1"/>
                </a:solidFill>
              </a:rPr>
              <a:t>steps you will be taking to make the plan successful</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u="sng">
                <a:solidFill>
                  <a:srgbClr val="DF367F"/>
                </a:solidFill>
              </a:rPr>
              <a:t>DETERMINE</a:t>
            </a:r>
            <a:r>
              <a:rPr lang="en-US" b="1">
                <a:solidFill>
                  <a:srgbClr val="DF367F"/>
                </a:solidFill>
              </a:rPr>
              <a:t> </a:t>
            </a:r>
            <a:r>
              <a:rPr lang="en-US">
                <a:solidFill>
                  <a:srgbClr val="DF367F"/>
                </a:solidFill>
              </a:rPr>
              <a:t>who</a:t>
            </a:r>
            <a:r>
              <a:rPr lang="en-US">
                <a:solidFill>
                  <a:schemeClr val="lt1"/>
                </a:solidFill>
              </a:rPr>
              <a:t> you will need to get help from and </a:t>
            </a:r>
            <a:r>
              <a:rPr lang="en-US">
                <a:solidFill>
                  <a:srgbClr val="DF367F"/>
                </a:solidFill>
              </a:rPr>
              <a:t>what</a:t>
            </a:r>
            <a:r>
              <a:rPr lang="en-US">
                <a:solidFill>
                  <a:schemeClr val="lt1"/>
                </a:solidFill>
              </a:rPr>
              <a:t> specifically you need that person to do</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u="sng">
                <a:solidFill>
                  <a:srgbClr val="DF367F"/>
                </a:solidFill>
              </a:rPr>
              <a:t>HIGHLIGHT</a:t>
            </a:r>
            <a:r>
              <a:rPr lang="en-US" b="1">
                <a:solidFill>
                  <a:srgbClr val="DF367F"/>
                </a:solidFill>
              </a:rPr>
              <a:t> </a:t>
            </a:r>
            <a:r>
              <a:rPr lang="en-US">
                <a:solidFill>
                  <a:schemeClr val="lt1"/>
                </a:solidFill>
              </a:rPr>
              <a:t>the deadlines for your project</a:t>
            </a:r>
            <a:endParaRPr sz="2000" b="1">
              <a:solidFill>
                <a:srgbClr val="DF367F"/>
              </a:solidFill>
            </a:endParaRPr>
          </a:p>
          <a:p>
            <a:pPr marL="0" lvl="0" indent="0" algn="l" rtl="0">
              <a:lnSpc>
                <a:spcPct val="110000"/>
              </a:lnSpc>
              <a:spcBef>
                <a:spcPts val="0"/>
              </a:spcBef>
              <a:spcAft>
                <a:spcPts val="0"/>
              </a:spcAft>
              <a:buClr>
                <a:srgbClr val="F2F2F2"/>
              </a:buClr>
              <a:buSzPts val="2400"/>
              <a:buNone/>
            </a:pPr>
            <a:endParaRPr sz="2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63" name="Google Shape;163;p24"/>
          <p:cNvSpPr txBox="1">
            <a:spLocks noGrp="1"/>
          </p:cNvSpPr>
          <p:nvPr>
            <p:ph type="ctrTitle"/>
          </p:nvPr>
        </p:nvSpPr>
        <p:spPr>
          <a:xfrm>
            <a:off x="609600" y="99275"/>
            <a:ext cx="10885800" cy="1484100"/>
          </a:xfrm>
          <a:prstGeom prst="rect">
            <a:avLst/>
          </a:prstGeom>
          <a:noFill/>
          <a:ln>
            <a:noFill/>
          </a:ln>
        </p:spPr>
        <p:txBody>
          <a:bodyPr spcFirstLastPara="1" wrap="square" lIns="0" tIns="0" rIns="0" bIns="0" anchor="ctr" anchorCtr="0">
            <a:normAutofit fontScale="90000"/>
          </a:bodyPr>
          <a:lstStyle/>
          <a:p>
            <a:pPr marL="0" lvl="0" indent="0" algn="ctr" rtl="0">
              <a:lnSpc>
                <a:spcPct val="100000"/>
              </a:lnSpc>
              <a:spcBef>
                <a:spcPts val="0"/>
              </a:spcBef>
              <a:spcAft>
                <a:spcPts val="0"/>
              </a:spcAft>
              <a:buClr>
                <a:schemeClr val="lt1"/>
              </a:buClr>
              <a:buSzPct val="100000"/>
              <a:buFont typeface="Century Gothic"/>
              <a:buNone/>
            </a:pPr>
            <a:r>
              <a:rPr lang="en-US"/>
              <a:t>HOW </a:t>
            </a:r>
            <a:r>
              <a:rPr lang="en-US" u="sng">
                <a:solidFill>
                  <a:srgbClr val="352F2D"/>
                </a:solidFill>
              </a:rPr>
              <a:t>WILL YOU</a:t>
            </a:r>
            <a:r>
              <a:rPr lang="en-US"/>
              <a:t> CONTRIBUTE TO THIS CLASS PROJECT TO MAKE IT SUCCESSFUL?</a:t>
            </a:r>
            <a:endParaRPr>
              <a:solidFill>
                <a:srgbClr val="543019"/>
              </a:solidFill>
            </a:endParaRPr>
          </a:p>
        </p:txBody>
      </p:sp>
      <p:pic>
        <p:nvPicPr>
          <p:cNvPr id="164" name="Google Shape;164;p24"/>
          <p:cNvPicPr preferRelativeResize="0"/>
          <p:nvPr/>
        </p:nvPicPr>
        <p:blipFill>
          <a:blip r:embed="rId3">
            <a:alphaModFix/>
          </a:blip>
          <a:stretch>
            <a:fillRect/>
          </a:stretch>
        </p:blipFill>
        <p:spPr>
          <a:xfrm>
            <a:off x="1732963" y="1884500"/>
            <a:ext cx="8726074" cy="4042850"/>
          </a:xfrm>
          <a:prstGeom prst="rect">
            <a:avLst/>
          </a:prstGeom>
          <a:noFill/>
          <a:ln>
            <a:noFill/>
          </a:ln>
        </p:spPr>
      </p:pic>
      <p:pic>
        <p:nvPicPr>
          <p:cNvPr id="165" name="Google Shape;165;p24">
            <a:hlinkClick r:id="rId4"/>
          </p:cNvPr>
          <p:cNvPicPr preferRelativeResize="0"/>
          <p:nvPr/>
        </p:nvPicPr>
        <p:blipFill rotWithShape="1">
          <a:blip r:embed="rId5">
            <a:alphaModFix/>
          </a:blip>
          <a:srcRect b="46334"/>
          <a:stretch/>
        </p:blipFill>
        <p:spPr>
          <a:xfrm>
            <a:off x="310850" y="968350"/>
            <a:ext cx="1537900" cy="916150"/>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Widescreen</PresentationFormat>
  <Paragraphs>118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Symbol</vt:lpstr>
      <vt:lpstr>Courier New</vt:lpstr>
      <vt:lpstr>Century Gothic</vt:lpstr>
      <vt:lpstr>Arial</vt:lpstr>
      <vt:lpstr>Verdana</vt:lpstr>
      <vt:lpstr>Calibri</vt:lpstr>
      <vt:lpstr>Title slides</vt:lpstr>
      <vt:lpstr>Transition slides</vt:lpstr>
      <vt:lpstr>LESSON 7 - CLASS SERVICE PROJECT</vt:lpstr>
      <vt:lpstr>PowerPoint Presentation</vt:lpstr>
      <vt:lpstr>SERVICE PROJECT EXAMPLE: “Hearts for Respite” Class Project</vt:lpstr>
      <vt:lpstr>SERVICE PROJECT EXAMPLE: “Alex’s Lemonade Stand”</vt:lpstr>
      <vt:lpstr>SERVICE PROJECT EXAMPLE: “The G3 Challenge”</vt:lpstr>
      <vt:lpstr>WHAT CAN WE DO?</vt:lpstr>
      <vt:lpstr>DEVELOPING A PROJECT PLAN</vt:lpstr>
      <vt:lpstr>HOW WILL YOU CONTRIBUTE TO THIS CLASS PROJECT TO MAKE IT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 CLASS SERVICE PROJECT</dc:title>
  <cp:lastModifiedBy>Kelsey Noroski</cp:lastModifiedBy>
  <cp:revision>1</cp:revision>
  <dcterms:modified xsi:type="dcterms:W3CDTF">2023-11-02T22:38:10Z</dcterms:modified>
</cp:coreProperties>
</file>