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C3F49C-69CD-4BFB-8CF7-28934CB7E1FB}">
  <a:tblStyle styleId="{A8C3F49C-69CD-4BFB-8CF7-28934CB7E1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9888041e2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69888041e2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9888041e2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69888041e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6744963c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96744963c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96744963cb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6744963cb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96744963c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6744963cb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96744963c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9888041e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69888041e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9888041e2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69888041e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9888041e2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69888041e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9888041e2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69888041e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2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12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Google Shape;71;p1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1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" name="Google Shape;83;p1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Simple">
  <p:cSld name="End – Simple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653143" y="3429000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7" name="Google Shape;87;p1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With subhead">
  <p:cSld name="End – With subhead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653143" y="2714091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2165311" y="4292202"/>
            <a:ext cx="7861379" cy="127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Google Shape;92;p16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3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4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1">
  <p:cSld name="Photo –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2">
  <p:cSld name="Photo – 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>
            <a:spLocks noGrp="1"/>
          </p:cNvSpPr>
          <p:nvPr>
            <p:ph type="pic" idx="2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>
            <a:spLocks noGrp="1"/>
          </p:cNvSpPr>
          <p:nvPr>
            <p:ph type="pic" idx="3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4">
  <p:cSld name="Photo – 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0" name="Google Shape;150;p25"/>
          <p:cNvSpPr>
            <a:spLocks noGrp="1"/>
          </p:cNvSpPr>
          <p:nvPr>
            <p:ph type="pic" idx="3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1" name="Google Shape;151;p25"/>
          <p:cNvSpPr>
            <a:spLocks noGrp="1"/>
          </p:cNvSpPr>
          <p:nvPr>
            <p:ph type="pic" idx="4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2" name="Google Shape;152;p25"/>
          <p:cNvSpPr>
            <a:spLocks noGrp="1"/>
          </p:cNvSpPr>
          <p:nvPr>
            <p:ph type="pic" idx="5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Brown">
  <p:cSld name="Transition – Brown">
    <p:bg>
      <p:bgPr>
        <a:solidFill>
          <a:schemeClr val="dk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9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ink">
  <p:cSld name="Transition – Pink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10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1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9" name="Google Shape;99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w="1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17" descr="A picture containing text, clipar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ctrTitle"/>
          </p:nvPr>
        </p:nvSpPr>
        <p:spPr>
          <a:xfrm>
            <a:off x="609600" y="2093150"/>
            <a:ext cx="5170200" cy="4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5 - </a:t>
            </a:r>
            <a:br>
              <a:rPr lang="en-US"/>
            </a:br>
            <a:r>
              <a:rPr lang="en-US"/>
              <a:t>WRITING A MISSION STATEMENT</a:t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950" y="2629450"/>
            <a:ext cx="5471874" cy="345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835150" y="2924399"/>
            <a:ext cx="45852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Fold the rest of the pages together so that you create a small book. Page 1 (My Little Book of Philanthropy) should be your title page.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424725" y="19527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4</a:t>
            </a:r>
            <a:endParaRPr sz="44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7438100" y="4019500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65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8761125" y="4019500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65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10084150" y="4019500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65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10084150" y="1952725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65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8761125" y="1952725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65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7438100" y="1952725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65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6115075" y="1952725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sz="65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6115075" y="4019500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sz="65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68" name="Google Shape;268;p36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835150" y="3076799"/>
            <a:ext cx="45852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Write on each page to make this book unique to YOU! Color using crayons or colored pencils to make it fun!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476525" y="24759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5</a:t>
            </a:r>
            <a:endParaRPr sz="44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000" y="1485900"/>
            <a:ext cx="6234324" cy="47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ctrTitle"/>
          </p:nvPr>
        </p:nvSpPr>
        <p:spPr>
          <a:xfrm>
            <a:off x="653093" y="15755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NEW VOCABULARY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166" name="Google Shape;166;p27"/>
          <p:cNvGraphicFramePr/>
          <p:nvPr/>
        </p:nvGraphicFramePr>
        <p:xfrm>
          <a:off x="626263" y="152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{A8C3F49C-69CD-4BFB-8CF7-28934CB7E1FB}</a:tableStyleId>
              </a:tblPr>
              <a:tblGrid>
                <a:gridCol w="292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TERM</a:t>
                      </a:r>
                      <a:endParaRPr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DICTIONARY DEFINITION</a:t>
                      </a:r>
                      <a:endParaRPr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Common Good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Doing what is right or proper, the good belonging to or shared by each or all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Charity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Voluntarily giving help to those in need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Mission Statement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Description of the fundamental purpose of a group or organization; reason for existing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Local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or relating to a city, town or district rather than a larger area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National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or relating to a nation; common to or characteristic of a whole nation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Global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or relating to, or involving the entire earth; worldwide</a:t>
                      </a:r>
                      <a:endParaRPr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F36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8975" y="277175"/>
            <a:ext cx="609725" cy="6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10168712" y="277175"/>
            <a:ext cx="1789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1300">
                <a:solidFill>
                  <a:schemeClr val="lt1"/>
                </a:solidFill>
              </a:rPr>
              <a:t>Create a personal philanthropic mission statement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ctrTitle"/>
          </p:nvPr>
        </p:nvSpPr>
        <p:spPr>
          <a:xfrm>
            <a:off x="371263" y="456525"/>
            <a:ext cx="7149300" cy="2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43019"/>
                </a:solidFill>
              </a:rPr>
              <a:t>“IT DOESN’T MATTER HOW FAST YOU ARE GOING IF YOU’RE HEADING IN THE WRONG DIRECTION.”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1"/>
          </p:nvPr>
        </p:nvSpPr>
        <p:spPr>
          <a:xfrm>
            <a:off x="312975" y="5906500"/>
            <a:ext cx="71493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/>
              <a:t>What does this statement mean to you?</a:t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000" y="577900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9202050" y="5687800"/>
            <a:ext cx="27198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1700"/>
              <a:t>Create a personal philanthropic mission statement</a:t>
            </a:r>
            <a:endParaRPr sz="170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4076275" y="2822925"/>
            <a:ext cx="28110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>
                <a:solidFill>
                  <a:srgbClr val="543019"/>
                </a:solidFill>
              </a:rPr>
              <a:t>-Steven R. Covey</a:t>
            </a:r>
            <a:endParaRPr>
              <a:solidFill>
                <a:srgbClr val="543019"/>
              </a:solidFill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213" y="3571725"/>
            <a:ext cx="1925426" cy="19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653093" y="15755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Mission Statements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1"/>
          </p:nvPr>
        </p:nvSpPr>
        <p:spPr>
          <a:xfrm>
            <a:off x="1089600" y="1136850"/>
            <a:ext cx="100128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u="sng"/>
              <a:t>Mission statement:</a:t>
            </a:r>
            <a:r>
              <a:rPr lang="en-US"/>
              <a:t> description of the fundamental purpose of a   group or organization; a reason for existing.</a:t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2114850" y="2477025"/>
            <a:ext cx="3739800" cy="3293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OtterCares</a:t>
            </a:r>
            <a:br>
              <a:rPr lang="en-US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Inspiring students to become entrepreneurs and philanthropists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6337350" y="2477025"/>
            <a:ext cx="3739800" cy="3293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Humane Society</a:t>
            </a:r>
            <a:br>
              <a:rPr lang="en-US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promote and provide the responsible care and treatment of animals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8975" y="277175"/>
            <a:ext cx="609725" cy="6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>
            <a:spLocks noGrp="1"/>
          </p:cNvSpPr>
          <p:nvPr>
            <p:ph type="subTitle" idx="1"/>
          </p:nvPr>
        </p:nvSpPr>
        <p:spPr>
          <a:xfrm>
            <a:off x="10168712" y="277175"/>
            <a:ext cx="1789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1300">
                <a:solidFill>
                  <a:schemeClr val="lt1"/>
                </a:solidFill>
              </a:rPr>
              <a:t>Create a personal philanthropic mission statement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ctrTitle"/>
          </p:nvPr>
        </p:nvSpPr>
        <p:spPr>
          <a:xfrm>
            <a:off x="653100" y="371249"/>
            <a:ext cx="108858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Look back at your list of </a:t>
            </a:r>
            <a:r>
              <a:rPr lang="en-US">
                <a:solidFill>
                  <a:srgbClr val="DF367F"/>
                </a:solidFill>
              </a:rPr>
              <a:t>PERSONAL PASSIONS </a:t>
            </a:r>
            <a:r>
              <a:rPr lang="en-US">
                <a:solidFill>
                  <a:schemeClr val="lt1"/>
                </a:solidFill>
              </a:rPr>
              <a:t>to write your mission statement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609600" y="1903950"/>
            <a:ext cx="11083500" cy="3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38" u="sng">
                <a:solidFill>
                  <a:schemeClr val="lt1"/>
                </a:solidFill>
              </a:rPr>
              <a:t>Use your personal passions list from Lesson 4:</a:t>
            </a:r>
            <a:br>
              <a:rPr lang="en-US" sz="2838" u="sng">
                <a:solidFill>
                  <a:schemeClr val="lt1"/>
                </a:solidFill>
              </a:rPr>
            </a:br>
            <a:endParaRPr sz="1138" u="sng">
              <a:solidFill>
                <a:schemeClr val="lt1"/>
              </a:solidFill>
            </a:endParaRPr>
          </a:p>
          <a:p>
            <a:pPr marL="457200" lvl="0" indent="-348771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92"/>
              <a:buAutoNum type="arabicPeriod"/>
            </a:pPr>
            <a:r>
              <a:rPr lang="en-US" sz="1892">
                <a:solidFill>
                  <a:schemeClr val="lt1"/>
                </a:solidFill>
              </a:rPr>
              <a:t>What needs from your list exist in your community?</a:t>
            </a:r>
            <a:endParaRPr sz="1892">
              <a:solidFill>
                <a:schemeClr val="lt1"/>
              </a:solidFill>
            </a:endParaRPr>
          </a:p>
          <a:p>
            <a:pPr marL="457200" lvl="0" indent="-3487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2"/>
              <a:buAutoNum type="arabicPeriod"/>
            </a:pPr>
            <a:r>
              <a:rPr lang="en-US" sz="1892">
                <a:solidFill>
                  <a:schemeClr val="lt1"/>
                </a:solidFill>
              </a:rPr>
              <a:t>What do you want to change based on those needs?</a:t>
            </a:r>
            <a:endParaRPr sz="1892">
              <a:solidFill>
                <a:schemeClr val="lt1"/>
              </a:solidFill>
            </a:endParaRPr>
          </a:p>
          <a:p>
            <a:pPr marL="457200" lvl="0" indent="-34877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2"/>
              <a:buAutoNum type="arabicPeriod"/>
            </a:pPr>
            <a:r>
              <a:rPr lang="en-US" sz="1892">
                <a:solidFill>
                  <a:schemeClr val="lt1"/>
                </a:solidFill>
              </a:rPr>
              <a:t>What would happen if you made those changes?</a:t>
            </a:r>
            <a:br>
              <a:rPr lang="en-US" sz="1892">
                <a:solidFill>
                  <a:schemeClr val="lt1"/>
                </a:solidFill>
              </a:rPr>
            </a:br>
            <a:endParaRPr sz="1892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92">
                <a:solidFill>
                  <a:schemeClr val="lt1"/>
                </a:solidFill>
              </a:rPr>
              <a:t>I will strive to _________________ (result of addressing need)</a:t>
            </a:r>
            <a:endParaRPr sz="1892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92">
                <a:solidFill>
                  <a:schemeClr val="lt1"/>
                </a:solidFill>
              </a:rPr>
              <a:t>by ____________________________ (action you can take)</a:t>
            </a:r>
            <a:endParaRPr sz="1892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92">
                <a:solidFill>
                  <a:schemeClr val="lt1"/>
                </a:solidFill>
              </a:rPr>
              <a:t>so _________________________________ (result of the change)</a:t>
            </a:r>
            <a:endParaRPr u="sng"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5425" y="4964725"/>
            <a:ext cx="1177350" cy="12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405575" y="5488350"/>
            <a:ext cx="108309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295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this mission connect to your passion?</a:t>
            </a:r>
            <a:endParaRPr sz="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835151" y="1833057"/>
            <a:ext cx="4585200" cy="3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Let’s make a pocket guide that we can carry around to help us remember a difference we can make in our communities!</a:t>
            </a:r>
            <a:endParaRPr/>
          </a:p>
        </p:txBody>
      </p:sp>
      <p:sp>
        <p:nvSpPr>
          <p:cNvPr id="209" name="Google Shape;209;p31"/>
          <p:cNvSpPr txBox="1"/>
          <p:nvPr/>
        </p:nvSpPr>
        <p:spPr>
          <a:xfrm>
            <a:off x="7780000" y="6026363"/>
            <a:ext cx="44649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https://youtu.be/TpqvTinDgVM?si=p0jWAUmw2pyvXOKe </a:t>
            </a:r>
            <a:endParaRPr sz="12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835151" y="1833057"/>
            <a:ext cx="4585200" cy="3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Fold and crease the paper along each line.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476525" y="24759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1</a:t>
            </a:r>
            <a:endParaRPr sz="44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835150" y="3000603"/>
            <a:ext cx="4585200" cy="25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Fold the paper in half and use scissors to cut just along the dotted line.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7158425" y="3584400"/>
            <a:ext cx="3066300" cy="7353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0" name="Google Shape;230;p33"/>
          <p:cNvCxnSpPr>
            <a:endCxn id="227" idx="0"/>
          </p:cNvCxnSpPr>
          <p:nvPr/>
        </p:nvCxnSpPr>
        <p:spPr>
          <a:xfrm>
            <a:off x="8670925" y="1336250"/>
            <a:ext cx="9600" cy="49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1" name="Google Shape;231;p33"/>
          <p:cNvCxnSpPr/>
          <p:nvPr/>
        </p:nvCxnSpPr>
        <p:spPr>
          <a:xfrm rot="10800000" flipH="1">
            <a:off x="8681275" y="5946600"/>
            <a:ext cx="15000" cy="42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2" name="Google Shape;232;p33"/>
          <p:cNvSpPr txBox="1"/>
          <p:nvPr/>
        </p:nvSpPr>
        <p:spPr>
          <a:xfrm>
            <a:off x="476525" y="24759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</a:t>
            </a:r>
            <a:endParaRPr sz="44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835150" y="2924399"/>
            <a:ext cx="45852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Fold the paper in half long ways and push the two ends together so that the section you just cut opens.</a:t>
            </a:r>
            <a:endParaRPr>
              <a:solidFill>
                <a:srgbClr val="543019"/>
              </a:solidFill>
            </a:endParaRPr>
          </a:p>
        </p:txBody>
      </p:sp>
      <p:cxnSp>
        <p:nvCxnSpPr>
          <p:cNvPr id="242" name="Google Shape;242;p34"/>
          <p:cNvCxnSpPr/>
          <p:nvPr/>
        </p:nvCxnSpPr>
        <p:spPr>
          <a:xfrm rot="10800000">
            <a:off x="11436100" y="3870100"/>
            <a:ext cx="570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34"/>
          <p:cNvCxnSpPr/>
          <p:nvPr/>
        </p:nvCxnSpPr>
        <p:spPr>
          <a:xfrm>
            <a:off x="5407675" y="3870100"/>
            <a:ext cx="51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34"/>
          <p:cNvSpPr txBox="1"/>
          <p:nvPr/>
        </p:nvSpPr>
        <p:spPr>
          <a:xfrm>
            <a:off x="476525" y="24759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3</a:t>
            </a:r>
            <a:endParaRPr sz="44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525</Words>
  <Application>Microsoft Office PowerPoint</Application>
  <PresentationFormat>Widescreen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Calibri</vt:lpstr>
      <vt:lpstr>Verdana</vt:lpstr>
      <vt:lpstr>Title slides</vt:lpstr>
      <vt:lpstr>Transition slides</vt:lpstr>
      <vt:lpstr>Interior slides</vt:lpstr>
      <vt:lpstr>LESSON 5 -  WRITING A MISSION STATEMENT</vt:lpstr>
      <vt:lpstr>NEW VOCABULARY</vt:lpstr>
      <vt:lpstr>“IT DOESN’T MATTER HOW FAST YOU ARE GOING IF YOU’RE HEADING IN THE WRONG DIRECTION.”</vt:lpstr>
      <vt:lpstr>Mission Statements</vt:lpstr>
      <vt:lpstr>Look back at your list of PERSONAL PASSIONS to write your mission statement</vt:lpstr>
      <vt:lpstr>My Little Book of Philanthropy</vt:lpstr>
      <vt:lpstr>My Little Book of Philanthropy</vt:lpstr>
      <vt:lpstr>My Little Book of Philanthropy</vt:lpstr>
      <vt:lpstr>My Little Book of Philanthropy</vt:lpstr>
      <vt:lpstr>My Little Book of Philanthropy</vt:lpstr>
      <vt:lpstr>My Little Book of Philanthropy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5 -  WRITING A MISSION STATEMENT</dc:title>
  <dc:creator>Kelsey Noroski</dc:creator>
  <cp:lastModifiedBy>Kelsey Noroski</cp:lastModifiedBy>
  <cp:revision>1</cp:revision>
  <dcterms:modified xsi:type="dcterms:W3CDTF">2024-04-08T16:38:15Z</dcterms:modified>
</cp:coreProperties>
</file>