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9"/>
  </p:notesMasterIdLst>
  <p:sldIdLst>
    <p:sldId id="256" r:id="rId4"/>
    <p:sldId id="257" r:id="rId5"/>
    <p:sldId id="258" r:id="rId6"/>
    <p:sldId id="259" r:id="rId7"/>
    <p:sldId id="260"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1" autoAdjust="0"/>
  </p:normalViewPr>
  <p:slideViewPr>
    <p:cSldViewPr snapToGrid="0">
      <p:cViewPr varScale="1">
        <p:scale>
          <a:sx n="87" d="100"/>
          <a:sy n="87"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econedlink.org/economic-standards/national-economic-standards.php?nid=Standard+14" TargetMode="External"/><Relationship Id="rId3" Type="http://schemas.openxmlformats.org/officeDocument/2006/relationships/hyperlink" Target="http://www.corestandards.org/ELA-Literacy/CCRA/SL/3/" TargetMode="External"/><Relationship Id="rId7" Type="http://schemas.openxmlformats.org/officeDocument/2006/relationships/hyperlink" Target="http://www.corestandards.org/ELA-Literacy/RL/5/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orestandards.org/ELA-Literacy/SL/5/1/" TargetMode="External"/><Relationship Id="rId5" Type="http://schemas.openxmlformats.org/officeDocument/2006/relationships/hyperlink" Target="http://www.corestandards.org/ELA-Literacy/SL/4/1/" TargetMode="External"/><Relationship Id="rId4" Type="http://schemas.openxmlformats.org/officeDocument/2006/relationships/hyperlink" Target="http://www.corestandards.org/ELA-Literacy/CCRA/SL/1/" TargetMode="External"/><Relationship Id="rId9" Type="http://schemas.openxmlformats.org/officeDocument/2006/relationships/hyperlink" Target="https://mhschool.com/socialstudies/2009/teacher/pdf/ncss.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r>
              <a:rPr lang="en-US" b="1" dirty="0"/>
              <a:t>Standards and Teaching Notes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Philanthropy Objectives</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Create a list of ways to apply today’s learning about philanthropy to family, school and community.</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Convince others to give time, talent and/or treasure towards a community need related to personal passions (NEW.)</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Entrepreneurship Objectives</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Connect personal passions with philanthropists and community needs.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Anchor Standards</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3"/>
              </a:rPr>
              <a:t>CCSS.ELA-LITERACY.CCRA.SL.3</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Evaluate a speaker's point of view, reasoning, and use of evidence and rhetoric.</a:t>
            </a:r>
            <a:r>
              <a:rPr lang="en-US" sz="12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4"/>
              </a:rPr>
              <a:t>CCSS.ELA-LITERACY.CCRA.SL.1</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Prepare for and participate effectively in a range of conversations and collaborations with diverse partners, building on others' ideas and expressing their own clearly and persuasively.</a:t>
            </a:r>
            <a:r>
              <a:rPr lang="en-US"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Common Core Standards</a:t>
            </a:r>
          </a:p>
          <a:p>
            <a:pPr marL="0" marR="0">
              <a:spcBef>
                <a:spcPts val="0"/>
              </a:spcBef>
              <a:spcAft>
                <a:spcPts val="300"/>
              </a:spcAft>
            </a:pPr>
            <a:r>
              <a:rPr lang="en-US" sz="1400" b="1" u="sng" kern="1600" dirty="0">
                <a:solidFill>
                  <a:srgbClr val="0099A8"/>
                </a:solidFill>
                <a:effectLst/>
                <a:latin typeface="Calibri" panose="020F0502020204030204" pitchFamily="34" charset="0"/>
                <a:ea typeface="Times New Roman" panose="02020603050405020304" pitchFamily="18" charset="0"/>
              </a:rPr>
              <a:t>Common Core Standards</a:t>
            </a:r>
            <a:endParaRPr lang="en-US" sz="1400" b="1" kern="1600" dirty="0">
              <a:solidFill>
                <a:srgbClr val="0099A8"/>
              </a:solidFill>
              <a:effectLst/>
              <a:latin typeface="Calibri" panose="020F0502020204030204" pitchFamily="34" charset="0"/>
              <a:ea typeface="Times New Roman" panose="02020603050405020304" pitchFamily="18" charset="0"/>
            </a:endParaRP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5"/>
              </a:rPr>
              <a:t>CCSS.ELA-LITERACY.SL.4.1</a:t>
            </a:r>
            <a:r>
              <a:rPr lang="en-US" sz="1200"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and </a:t>
            </a: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6"/>
              </a:rPr>
              <a:t>CCSS.ELA-LITERACY.SL.5.1</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60045" marR="0" indent="0">
              <a:lnSpc>
                <a:spcPts val="1350"/>
              </a:lnSpc>
              <a:spcBef>
                <a:spcPts val="0"/>
              </a:spcBef>
              <a:spcAft>
                <a:spcPts val="500"/>
              </a:spcAft>
            </a:pP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Engage effectively in a range of collaborative discussions (one-on-one, in groups, and teacher-led) with diverse partners on </a:t>
            </a:r>
            <a:r>
              <a:rPr lang="en-US" sz="1200" i="1"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grade 4 topics and texts</a:t>
            </a: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 building on others' ideas and expressing their own clearly.</a:t>
            </a:r>
            <a:r>
              <a:rPr lang="en-US" sz="12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7"/>
              </a:rPr>
              <a:t>CCSS.ELA-LITERACY.RL.5.4</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Determine the meaning of words and phrases as they are used in a text, including figurative language such as metaphors and similes.</a:t>
            </a:r>
            <a:r>
              <a:rPr lang="en-US" sz="12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Economics Standards</a:t>
            </a:r>
          </a:p>
          <a:p>
            <a:pPr marL="0" marR="0">
              <a:lnSpc>
                <a:spcPts val="1350"/>
              </a:lnSpc>
              <a:spcBef>
                <a:spcPts val="0"/>
              </a:spcBef>
              <a:spcAft>
                <a:spcPts val="0"/>
              </a:spcAft>
            </a:pPr>
            <a:r>
              <a:rPr lang="en-US" sz="120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8"/>
              </a:rPr>
              <a:t>Content Standard 14: Entrepreneurship</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350"/>
              </a:lnSpc>
              <a:spcBef>
                <a:spcPts val="0"/>
              </a:spcBef>
              <a:spcAft>
                <a:spcPts val="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Entrepreneurs and workers often are innovative.  They attempt to solve problems by developing and marketing new or improved products and processes.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Social Studies Standards</a:t>
            </a:r>
          </a:p>
          <a:p>
            <a:pPr marL="0" marR="0" indent="0">
              <a:lnSpc>
                <a:spcPts val="1350"/>
              </a:lnSpc>
              <a:spcBef>
                <a:spcPts val="0"/>
              </a:spcBef>
              <a:spcAft>
                <a:spcPts val="0"/>
              </a:spcAft>
            </a:pPr>
            <a:r>
              <a:rPr lang="en-US" sz="120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9"/>
              </a:rPr>
              <a:t>Culture</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350"/>
              </a:lnSpc>
              <a:spcBef>
                <a:spcPts val="0"/>
              </a:spcBef>
              <a:spcAft>
                <a:spcPts val="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Give examples of how experiences may be interpreted differently by people from diverse cultural perspectives and frames of reference</a:t>
            </a:r>
          </a:p>
          <a:p>
            <a:pPr marL="0" marR="0" indent="0">
              <a:lnSpc>
                <a:spcPts val="1350"/>
              </a:lnSpc>
              <a:spcBef>
                <a:spcPts val="0"/>
              </a:spcBef>
              <a:spcAft>
                <a:spcPts val="0"/>
              </a:spcAft>
            </a:pPr>
            <a:r>
              <a:rPr lang="en-US" sz="120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9"/>
              </a:rPr>
              <a:t>Individual development and identity</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200" dirty="0">
                <a:effectLst/>
                <a:latin typeface="Calibri" panose="020F0502020204030204" pitchFamily="34" charset="0"/>
                <a:ea typeface="MS Mincho" panose="02020609040205080304" pitchFamily="49" charset="-128"/>
                <a:cs typeface="Times New Roman" panose="02020603050405020304" pitchFamily="18" charset="0"/>
              </a:rPr>
              <a:t>Explore factors that contribute to one’s personal identity such as interests, capabilities, and perceptions.</a:t>
            </a:r>
          </a:p>
          <a:p>
            <a:endParaRPr lang="en-US" sz="1200" b="0" dirty="0">
              <a:effectLst/>
              <a:latin typeface="Calibri" panose="020F0502020204030204" pitchFamily="34" charset="0"/>
              <a:ea typeface="MS Mincho" panose="02020609040205080304" pitchFamily="49" charset="-128"/>
              <a:cs typeface="Times New Roman" panose="02020603050405020304" pitchFamily="18" charset="0"/>
            </a:endParaRPr>
          </a:p>
          <a:p>
            <a:pPr algn="ct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“Welcome!  Today we are going to learn more about how WE can give to our community.  We are going to start by talking about personal passions and then we will work to link our personal passions to community needs.”</a:t>
            </a:r>
          </a:p>
          <a:p>
            <a:pPr marL="0" lvl="0" indent="0" algn="l" rtl="0">
              <a:spcBef>
                <a:spcPts val="0"/>
              </a:spcBef>
              <a:spcAft>
                <a:spcPts val="0"/>
              </a:spcAft>
              <a:buNone/>
            </a:pPr>
            <a:endParaRPr dirty="0"/>
          </a:p>
        </p:txBody>
      </p:sp>
      <p:sp>
        <p:nvSpPr>
          <p:cNvPr id="143" name="Google Shape;1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share with a partner what they think a personal passion is.  Allow about one minute for pair-sharing, and then call on several students to share their partner’s answer with the whole group.</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write what they think a “personal passion” is on their worksheet L4W1.</a:t>
            </a:r>
          </a:p>
          <a:p>
            <a:pPr marL="342900" marR="0" lvl="0" indent="-342900">
              <a:lnSpc>
                <a:spcPts val="1200"/>
              </a:lnSpc>
              <a:spcBef>
                <a:spcPts val="0"/>
              </a:spcBef>
              <a:spcAft>
                <a:spcPts val="500"/>
              </a:spcAft>
              <a:buClr>
                <a:srgbClr val="D8262E"/>
              </a:buClr>
              <a:buFont typeface="Symbol" panose="05050102010706020507" pitchFamily="18" charset="2"/>
              <a:buChar char=""/>
            </a:pPr>
            <a:r>
              <a:rPr lang="en-US" sz="1200" dirty="0">
                <a:solidFill>
                  <a:srgbClr val="D8262E"/>
                </a:solidFill>
                <a:effectLst/>
                <a:latin typeface="Calibri" panose="020F0502020204030204" pitchFamily="34" charset="0"/>
                <a:ea typeface="MS Mincho" panose="02020609040205080304" pitchFamily="49" charset="-128"/>
                <a:cs typeface="Times New Roman" panose="02020603050405020304" pitchFamily="18" charset="0"/>
              </a:rPr>
              <a:t>(tap PPT for fade-in) </a:t>
            </a:r>
            <a:r>
              <a:rPr lang="en-US" sz="1200" dirty="0">
                <a:solidFill>
                  <a:srgbClr val="808080"/>
                </a:solidFill>
                <a:effectLst/>
                <a:latin typeface="Calibri" panose="020F0502020204030204" pitchFamily="34" charset="0"/>
                <a:ea typeface="MS Mincho" panose="02020609040205080304" pitchFamily="49" charset="-128"/>
                <a:cs typeface="Times New Roman" panose="02020603050405020304" pitchFamily="18" charset="0"/>
              </a:rPr>
              <a:t>Personal Passion – a powerful or compelling emotion or feeling about a specific topic.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write this definition of “personal passion” on their worksheet L4W1.</a:t>
            </a:r>
          </a:p>
          <a:p>
            <a:pPr marL="0" lvl="0" indent="0" algn="l" rtl="0">
              <a:spcBef>
                <a:spcPts val="0"/>
              </a:spcBef>
              <a:spcAft>
                <a:spcPts val="0"/>
              </a:spcAft>
              <a:buNone/>
            </a:pPr>
            <a:endParaRPr dirty="0"/>
          </a:p>
        </p:txBody>
      </p:sp>
      <p:sp>
        <p:nvSpPr>
          <p:cNvPr id="150" name="Google Shape;15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r>
              <a:rPr lang="en-U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PPT Slide 3 </a:t>
            </a:r>
            <a:r>
              <a:rPr lang="en-US" sz="1200" b="1" i="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200" b="1" i="0" dirty="0">
                <a:solidFill>
                  <a:srgbClr val="31849B"/>
                </a:solidFill>
                <a:effectLst/>
                <a:latin typeface="Calibri" panose="020F0502020204030204" pitchFamily="34" charset="0"/>
                <a:ea typeface="MS Mincho" panose="02020609040205080304" pitchFamily="49" charset="-128"/>
                <a:cs typeface="Times New Roman" panose="02020603050405020304" pitchFamily="18" charset="0"/>
              </a:rPr>
              <a:t>[TEACHER TIP] Teacher should fill the blanks on this slide with the name(s) of either guest speaker(s) or philanthropists from video PRIOR to class.</a:t>
            </a:r>
            <a:endParaRPr lang="en-US" sz="1200" i="1" dirty="0">
              <a:solidFill>
                <a:srgbClr val="595959"/>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Ask</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“Who remembers what __________________’s personal passion was (this slide correlates to Lesson 3 (either guest speaker(s) or videos about philanthropists.)</a:t>
            </a:r>
            <a:r>
              <a:rPr lang="en-US" sz="16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20725" marR="0">
              <a:lnSpc>
                <a:spcPts val="1350"/>
              </a:lnSpc>
              <a:spcBef>
                <a:spcPts val="0"/>
              </a:spcBef>
              <a:spcAft>
                <a:spcPts val="500"/>
              </a:spcAft>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review the definition of “need” from lesson one, and their interview sheet from lesson 3.</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Call on students to respond to each philanthropist’s passion AND which need they are meeting (e.g. Nancy Richardson’s passion is education, and she is meeting the need of children who need school supplies.)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Give students more examples of passion and need by reading aloud at least two of the following, and then asking students to identify the passion and the need for each:</a:t>
            </a:r>
          </a:p>
          <a:p>
            <a:pPr marL="457200" marR="180340">
              <a:lnSpc>
                <a:spcPts val="1500"/>
              </a:lnSpc>
              <a:spcBef>
                <a:spcPts val="0"/>
              </a:spcBef>
              <a:spcAft>
                <a:spcPts val="0"/>
              </a:spcAft>
            </a:pPr>
            <a:endPar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endParaRPr>
          </a:p>
          <a:p>
            <a:pPr marL="457200" marR="180340">
              <a:lnSpc>
                <a:spcPts val="1500"/>
              </a:lnSpc>
              <a:spcBef>
                <a:spcPts val="0"/>
              </a:spcBef>
              <a:spcAft>
                <a:spcPts val="0"/>
              </a:spcAft>
            </a:pPr>
            <a:r>
              <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Holly Robinson Peete was an actress and has recently become a mother.  Her son was diagnosed with autism, and she realized there is not much support for families of kids with autism.  She and her husband formed the </a:t>
            </a:r>
            <a:r>
              <a:rPr lang="en-US" sz="1200" i="1" dirty="0" err="1">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HollyRod</a:t>
            </a:r>
            <a:r>
              <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 Foundation, which offers support to families of people with autism and Parkinson’s disease.</a:t>
            </a:r>
          </a:p>
          <a:p>
            <a:pPr marL="457200" marR="180340">
              <a:lnSpc>
                <a:spcPts val="1500"/>
              </a:lnSpc>
              <a:spcBef>
                <a:spcPts val="0"/>
              </a:spcBef>
              <a:spcAft>
                <a:spcPts val="0"/>
              </a:spcAft>
            </a:pPr>
            <a:r>
              <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 </a:t>
            </a:r>
          </a:p>
          <a:p>
            <a:pPr marL="457200" marR="180340">
              <a:lnSpc>
                <a:spcPts val="1500"/>
              </a:lnSpc>
              <a:spcBef>
                <a:spcPts val="0"/>
              </a:spcBef>
              <a:spcAft>
                <a:spcPts val="0"/>
              </a:spcAft>
            </a:pPr>
            <a:r>
              <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Camille Zamora and Monica </a:t>
            </a:r>
            <a:r>
              <a:rPr lang="en-US" sz="1200" i="1" dirty="0" err="1">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Yunus</a:t>
            </a:r>
            <a:r>
              <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 are opera singers who met at the Julliard School in New York.  They have traveled around the world to sing, and now they have started a foundation, Sing for Hope, with which they hope to bring the arts back to underprivileged neighborhoods and schools.</a:t>
            </a:r>
          </a:p>
          <a:p>
            <a:pPr marL="457200" marR="180340">
              <a:lnSpc>
                <a:spcPts val="1500"/>
              </a:lnSpc>
              <a:spcBef>
                <a:spcPts val="0"/>
              </a:spcBef>
              <a:spcAft>
                <a:spcPts val="0"/>
              </a:spcAft>
            </a:pPr>
            <a:r>
              <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 </a:t>
            </a:r>
          </a:p>
          <a:p>
            <a:pPr marL="457200" marR="180340">
              <a:lnSpc>
                <a:spcPts val="1500"/>
              </a:lnSpc>
              <a:spcBef>
                <a:spcPts val="0"/>
              </a:spcBef>
              <a:spcAft>
                <a:spcPts val="0"/>
              </a:spcAft>
            </a:pPr>
            <a:r>
              <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rPr>
              <a:t>John Melia is a marine who was injured in a helicopter crash in Somalia.  Ten years later, Melia recognized that his fellow marines who get injured will need more support when they come back to the U.S.  He founded the Wounded Warrior Project, which has helped thousands of wounded warriors so far.</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6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“What these people have in common is that they were able to identify a need in their community and wanted to use their 3 T’s to meet that need.”</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540385" marR="180340">
              <a:lnSpc>
                <a:spcPts val="1500"/>
              </a:lnSpc>
              <a:spcBef>
                <a:spcPts val="0"/>
              </a:spcBef>
              <a:spcAft>
                <a:spcPts val="0"/>
              </a:spcAft>
            </a:pPr>
            <a:r>
              <a:rPr lang="en-US" sz="16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180340" lvl="0" indent="-342900">
              <a:lnSpc>
                <a:spcPts val="1500"/>
              </a:lnSpc>
              <a:spcBef>
                <a:spcPts val="0"/>
              </a:spcBef>
              <a:spcAft>
                <a:spcPts val="0"/>
              </a:spcAft>
              <a:buClr>
                <a:srgbClr val="D8262E"/>
              </a:buClr>
              <a:buFont typeface="Symbol" panose="05050102010706020507" pitchFamily="18" charset="2"/>
              <a:buChar char=""/>
            </a:pPr>
            <a:r>
              <a:rPr lang="en-US" sz="1200" i="1" dirty="0">
                <a:solidFill>
                  <a:srgbClr val="D8262E"/>
                </a:solidFill>
                <a:effectLst/>
                <a:latin typeface="Calibri" panose="020F0502020204030204" pitchFamily="34" charset="0"/>
                <a:ea typeface="MS Mincho" panose="02020609040205080304" pitchFamily="49" charset="-128"/>
                <a:cs typeface="Times New Roman" panose="02020603050405020304" pitchFamily="18" charset="0"/>
              </a:rPr>
              <a:t>Tap for PPT for fade-in to prompt students to write their personal passions and linked needs.</a:t>
            </a:r>
            <a:endParaRPr lang="en-US" sz="1200" i="1" dirty="0">
              <a:solidFill>
                <a:srgbClr val="7F7F7F"/>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take about 5 minutes to write their personal passions and some needs that they could meet with these passions on their worksheet [L4W1].</a:t>
            </a:r>
          </a:p>
          <a:p>
            <a:pPr marL="0" lvl="0" indent="0" algn="l" rtl="0">
              <a:spcBef>
                <a:spcPts val="0"/>
              </a:spcBef>
              <a:spcAft>
                <a:spcPts val="0"/>
              </a:spcAft>
              <a:buNone/>
            </a:pPr>
            <a:endParaRPr dirty="0"/>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67449617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9674496175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 might have many passions, and the community has many needs.  When we put our passion together with empathy, we end up with purpose.  Take 1-2 minutes to choose which ONE passion and ONE need (related to that passion) is the MOST important to you.  Please write these on sticky notes.”</a:t>
            </a:r>
          </a:p>
          <a:p>
            <a:pPr marL="720725" marR="0" indent="0">
              <a:lnSpc>
                <a:spcPts val="1350"/>
              </a:lnSpc>
              <a:spcBef>
                <a:spcPts val="0"/>
              </a:spcBef>
              <a:spcAft>
                <a:spcPts val="50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Pass out sticky notes (one per student) and walk the room to support students while they write the passion(s) and needs that are MOST important to them from their list.</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As students finish their sticky notes, ask them to share out their passion and need, so that they can sort them within “big umbrella” categories, such as: Environment, Animals, Youth &amp; Families, Hunger and Homelessness, Seniors, Individuals with Disabilities, Health, etc.</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Write these categories on different flipcharts or butcher paper, and ask students to put their sticky notes on the appropriate flipchart for their passion and need.</a:t>
            </a:r>
          </a:p>
          <a:p>
            <a:pPr marL="742950" marR="0" lvl="1" indent="-285750">
              <a:lnSpc>
                <a:spcPts val="1350"/>
              </a:lnSpc>
              <a:spcBef>
                <a:spcPts val="0"/>
              </a:spcBef>
              <a:spcAft>
                <a:spcPts val="500"/>
              </a:spcAft>
              <a:buFont typeface="Courier New" panose="02070309020205020404" pitchFamily="49" charset="0"/>
              <a:buChar char="o"/>
            </a:pPr>
            <a:r>
              <a:rPr lang="en-US" sz="1200" i="1" dirty="0">
                <a:solidFill>
                  <a:srgbClr val="595959"/>
                </a:solidFill>
                <a:effectLst/>
                <a:latin typeface="Calibri" panose="020F0502020204030204" pitchFamily="34" charset="0"/>
                <a:ea typeface="MS Mincho" panose="02020609040205080304" pitchFamily="49" charset="-128"/>
                <a:cs typeface="Times New Roman" panose="02020603050405020304" pitchFamily="18" charset="0"/>
              </a:rPr>
              <a:t>Tap PPT for fade-in of shortened directions for small group work.</a:t>
            </a:r>
          </a:p>
          <a:p>
            <a:pPr marL="342900" marR="0" lvl="0" indent="-342900">
              <a:lnSpc>
                <a:spcPts val="1350"/>
              </a:lnSpc>
              <a:spcBef>
                <a:spcPts val="0"/>
              </a:spcBef>
              <a:spcAft>
                <a:spcPts val="500"/>
              </a:spcAft>
              <a:buClr>
                <a:srgbClr val="D8262E"/>
              </a:buClr>
              <a:buFont typeface="Symbol" panose="05050102010706020507" pitchFamily="18" charset="2"/>
              <a:buChar char=""/>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Divide the students into as many groups as there are flipcharts with different categories, and direct student groups to separate areas of the classroom, and explain the instructions:</a:t>
            </a:r>
          </a:p>
          <a:p>
            <a:pPr marL="742950" marR="0" lvl="1" indent="-285750">
              <a:lnSpc>
                <a:spcPts val="1350"/>
              </a:lnSpc>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Group members will come up with a list of needs that connect to their group’s passions that are represented on sticky notes on their flipchart.</a:t>
            </a:r>
          </a:p>
          <a:p>
            <a:pPr marL="742950" marR="0" lvl="1" indent="-285750">
              <a:lnSpc>
                <a:spcPts val="1350"/>
              </a:lnSpc>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They will have ten minutes to come up with as many as possible.</a:t>
            </a:r>
          </a:p>
          <a:p>
            <a:pPr marL="0" lvl="0" indent="0" algn="l" rtl="0">
              <a:spcBef>
                <a:spcPts val="0"/>
              </a:spcBef>
              <a:spcAft>
                <a:spcPts val="0"/>
              </a:spcAft>
              <a:buNone/>
            </a:pPr>
            <a:endParaRPr dirty="0"/>
          </a:p>
        </p:txBody>
      </p:sp>
      <p:sp>
        <p:nvSpPr>
          <p:cNvPr id="171" name="Google Shape;171;g29674496175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674496175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342900" marR="180340" lvl="0" indent="-342900">
              <a:lnSpc>
                <a:spcPts val="1500"/>
              </a:lnSpc>
              <a:spcBef>
                <a:spcPts val="0"/>
              </a:spcBef>
              <a:spcAft>
                <a:spcPts val="0"/>
              </a:spcAft>
              <a:buClr>
                <a:srgbClr val="C00000"/>
              </a:buClr>
              <a:buSzPts val="1100"/>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write down the issue or need they are most passionate about, one sentence explaining why, and what they could do to connect with this passion [L4W1].</a:t>
            </a:r>
          </a:p>
          <a:p>
            <a:endParaRPr lang="en-US" sz="1200" b="1"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200" b="1" i="1" kern="1200" dirty="0">
                <a:solidFill>
                  <a:schemeClr val="tx1"/>
                </a:solidFill>
                <a:effectLst/>
                <a:latin typeface="+mn-lt"/>
                <a:ea typeface="+mn-ea"/>
                <a:cs typeface="+mn-cs"/>
              </a:rPr>
              <a:t>[Optional Alternate Extension Activity and/or Homework] </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Students can use the quiz flashcards created in lesson 3, or create quiz flashcards as a review of the first four lessons, using their student workbooks to jog their memory of terms and concepts.  They should write a question on the front of a ¼ sheet of paper, and then write the answer on the back.  If there is time, give 30-second time frames for them to quiz a partner, then trade quiz cards, and switch partners.  Repeat as many times as possible in remaining time. </a:t>
            </a:r>
            <a:endParaRPr lang="en-US" b="0" dirty="0"/>
          </a:p>
          <a:p>
            <a:pPr marL="0" lvl="0" indent="0" algn="l" rtl="0">
              <a:spcBef>
                <a:spcPts val="0"/>
              </a:spcBef>
              <a:spcAft>
                <a:spcPts val="0"/>
              </a:spcAft>
              <a:buNone/>
            </a:pPr>
            <a:endParaRPr dirty="0"/>
          </a:p>
        </p:txBody>
      </p:sp>
      <p:sp>
        <p:nvSpPr>
          <p:cNvPr id="179" name="Google Shape;179;g29674496175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Generic 1">
  <p:cSld name="Cover – Generic 1">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ctrTitle"/>
          </p:nvPr>
        </p:nvSpPr>
        <p:spPr>
          <a:xfrm>
            <a:off x="653143" y="2708156"/>
            <a:ext cx="10885714" cy="128016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653143" y="4407954"/>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3856038" y="6130593"/>
            <a:ext cx="4479925" cy="288441"/>
          </a:xfrm>
          <a:prstGeom prst="rect">
            <a:avLst/>
          </a:prstGeom>
          <a:noFill/>
          <a:ln>
            <a:noFill/>
          </a:ln>
        </p:spPr>
        <p:txBody>
          <a:bodyPr spcFirstLastPara="1" wrap="square" lIns="0" tIns="0" rIns="0" bIns="0" anchor="ctr" anchorCtr="0">
            <a:noAutofit/>
          </a:bodyPr>
          <a:lstStyle>
            <a:lvl1pPr marL="457200" marR="0" lvl="0" indent="-228600" algn="ctr"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2"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 Photo 2">
  <p:cSld name="Transition – Photo 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2"/>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0" name="Google Shape;70;p12"/>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1" name="Google Shape;71;p12"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 Photo 3">
  <p:cSld name="Transition – Photo 3">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3"/>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6" name="Google Shape;76;p13"/>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7" name="Google Shape;77;p13"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ransition – Photo 4">
  <p:cSld name="1_Transition – Photo 4">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4"/>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82" name="Google Shape;82;p14"/>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83" name="Google Shape;83;p14"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 Simple">
  <p:cSld name="End – Simple">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5"/>
          <p:cNvSpPr txBox="1">
            <a:spLocks noGrp="1"/>
          </p:cNvSpPr>
          <p:nvPr>
            <p:ph type="ctrTitle"/>
          </p:nvPr>
        </p:nvSpPr>
        <p:spPr>
          <a:xfrm>
            <a:off x="653143" y="3429000"/>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7" name="Google Shape;87;p15"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 With subhead">
  <p:cSld name="End – With subhead">
    <p:bg>
      <p:bgPr>
        <a:solidFill>
          <a:schemeClr val="lt1"/>
        </a:solidFill>
        <a:effectLst/>
      </p:bgPr>
    </p:bg>
    <p:spTree>
      <p:nvGrpSpPr>
        <p:cNvPr id="1" name="Shape 88"/>
        <p:cNvGrpSpPr/>
        <p:nvPr/>
      </p:nvGrpSpPr>
      <p:grpSpPr>
        <a:xfrm>
          <a:off x="0" y="0"/>
          <a:ext cx="0" cy="0"/>
          <a:chOff x="0" y="0"/>
          <a:chExt cx="0" cy="0"/>
        </a:xfrm>
      </p:grpSpPr>
      <p:sp>
        <p:nvSpPr>
          <p:cNvPr id="89" name="Google Shape;89;p16"/>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6"/>
          <p:cNvSpPr txBox="1">
            <a:spLocks noGrp="1"/>
          </p:cNvSpPr>
          <p:nvPr>
            <p:ph type="ctrTitle"/>
          </p:nvPr>
        </p:nvSpPr>
        <p:spPr>
          <a:xfrm>
            <a:off x="653143" y="2714091"/>
            <a:ext cx="10885714" cy="1124872"/>
          </a:xfrm>
          <a:prstGeom prst="rect">
            <a:avLst/>
          </a:prstGeom>
          <a:noFill/>
          <a:ln>
            <a:noFill/>
          </a:ln>
        </p:spPr>
        <p:txBody>
          <a:bodyPr spcFirstLastPara="1" wrap="square" lIns="0" tIns="0" rIns="0" bIns="0" anchor="b"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subTitle" idx="1"/>
          </p:nvPr>
        </p:nvSpPr>
        <p:spPr>
          <a:xfrm>
            <a:off x="2165311" y="4292202"/>
            <a:ext cx="7861379" cy="1275683"/>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352F2D"/>
              </a:buClr>
              <a:buSzPts val="2000"/>
              <a:buFont typeface="Arial"/>
              <a:buNone/>
              <a:defRPr sz="2000" b="0" i="0" u="none" strike="noStrike" cap="none">
                <a:solidFill>
                  <a:srgbClr val="352F2D"/>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92" name="Google Shape;92;p16"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 Brown">
  <p:cSld name="Transition – Brown">
    <p:bg>
      <p:bgPr>
        <a:solidFill>
          <a:schemeClr val="dk1"/>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ctrTitle"/>
          </p:nvPr>
        </p:nvSpPr>
        <p:spPr>
          <a:xfrm>
            <a:off x="653143" y="2488878"/>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7" name="Google Shape;97;p18"/>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800" b="1" i="0" u="none" strike="noStrike" cap="none">
                <a:solidFill>
                  <a:srgbClr val="F2F2F2"/>
                </a:solidFill>
                <a:latin typeface="Century Gothic"/>
                <a:ea typeface="Century Gothic"/>
                <a:cs typeface="Century Gothic"/>
                <a:sym typeface="Century Gothic"/>
              </a:defRPr>
            </a:lvl1pPr>
            <a:lvl2pPr marL="0" lvl="1" indent="0" algn="r" rtl="0">
              <a:spcBef>
                <a:spcPts val="0"/>
              </a:spcBef>
              <a:buNone/>
              <a:defRPr sz="800" b="1" i="0" u="none" strike="noStrike" cap="none">
                <a:solidFill>
                  <a:srgbClr val="F2F2F2"/>
                </a:solidFill>
                <a:latin typeface="Century Gothic"/>
                <a:ea typeface="Century Gothic"/>
                <a:cs typeface="Century Gothic"/>
                <a:sym typeface="Century Gothic"/>
              </a:defRPr>
            </a:lvl2pPr>
            <a:lvl3pPr marL="0" lvl="2" indent="0" algn="r" rtl="0">
              <a:spcBef>
                <a:spcPts val="0"/>
              </a:spcBef>
              <a:buNone/>
              <a:defRPr sz="800" b="1" i="0" u="none" strike="noStrike" cap="none">
                <a:solidFill>
                  <a:srgbClr val="F2F2F2"/>
                </a:solidFill>
                <a:latin typeface="Century Gothic"/>
                <a:ea typeface="Century Gothic"/>
                <a:cs typeface="Century Gothic"/>
                <a:sym typeface="Century Gothic"/>
              </a:defRPr>
            </a:lvl3pPr>
            <a:lvl4pPr marL="0" lvl="3" indent="0" algn="r" rtl="0">
              <a:spcBef>
                <a:spcPts val="0"/>
              </a:spcBef>
              <a:buNone/>
              <a:defRPr sz="800" b="1" i="0" u="none" strike="noStrike" cap="none">
                <a:solidFill>
                  <a:srgbClr val="F2F2F2"/>
                </a:solidFill>
                <a:latin typeface="Century Gothic"/>
                <a:ea typeface="Century Gothic"/>
                <a:cs typeface="Century Gothic"/>
                <a:sym typeface="Century Gothic"/>
              </a:defRPr>
            </a:lvl4pPr>
            <a:lvl5pPr marL="0" lvl="4" indent="0" algn="r" rtl="0">
              <a:spcBef>
                <a:spcPts val="0"/>
              </a:spcBef>
              <a:buNone/>
              <a:defRPr sz="800" b="1" i="0" u="none" strike="noStrike" cap="none">
                <a:solidFill>
                  <a:srgbClr val="F2F2F2"/>
                </a:solidFill>
                <a:latin typeface="Century Gothic"/>
                <a:ea typeface="Century Gothic"/>
                <a:cs typeface="Century Gothic"/>
                <a:sym typeface="Century Gothic"/>
              </a:defRPr>
            </a:lvl5pPr>
            <a:lvl6pPr marL="0" lvl="5" indent="0" algn="r" rtl="0">
              <a:spcBef>
                <a:spcPts val="0"/>
              </a:spcBef>
              <a:buNone/>
              <a:defRPr sz="800" b="1" i="0" u="none" strike="noStrike" cap="none">
                <a:solidFill>
                  <a:srgbClr val="F2F2F2"/>
                </a:solidFill>
                <a:latin typeface="Century Gothic"/>
                <a:ea typeface="Century Gothic"/>
                <a:cs typeface="Century Gothic"/>
                <a:sym typeface="Century Gothic"/>
              </a:defRPr>
            </a:lvl6pPr>
            <a:lvl7pPr marL="0" lvl="6" indent="0" algn="r" rtl="0">
              <a:spcBef>
                <a:spcPts val="0"/>
              </a:spcBef>
              <a:buNone/>
              <a:defRPr sz="800" b="1" i="0" u="none" strike="noStrike" cap="none">
                <a:solidFill>
                  <a:srgbClr val="F2F2F2"/>
                </a:solidFill>
                <a:latin typeface="Century Gothic"/>
                <a:ea typeface="Century Gothic"/>
                <a:cs typeface="Century Gothic"/>
                <a:sym typeface="Century Gothic"/>
              </a:defRPr>
            </a:lvl7pPr>
            <a:lvl8pPr marL="0" lvl="7" indent="0" algn="r" rtl="0">
              <a:spcBef>
                <a:spcPts val="0"/>
              </a:spcBef>
              <a:buNone/>
              <a:defRPr sz="800" b="1" i="0" u="none" strike="noStrike" cap="none">
                <a:solidFill>
                  <a:srgbClr val="F2F2F2"/>
                </a:solidFill>
                <a:latin typeface="Century Gothic"/>
                <a:ea typeface="Century Gothic"/>
                <a:cs typeface="Century Gothic"/>
                <a:sym typeface="Century Gothic"/>
              </a:defRPr>
            </a:lvl8pPr>
            <a:lvl9pPr marL="0" lvl="8" indent="0" algn="r" rtl="0">
              <a:spcBef>
                <a:spcPts val="0"/>
              </a:spcBef>
              <a:buNone/>
              <a:defRPr sz="800" b="1" i="0" u="none" strike="noStrike" cap="none">
                <a:solidFill>
                  <a:srgbClr val="F2F2F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8"/>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99" name="Google Shape;99;p18"/>
          <p:cNvSpPr txBox="1">
            <a:spLocks noGrp="1"/>
          </p:cNvSpPr>
          <p:nvPr>
            <p:ph type="subTitle" idx="1"/>
          </p:nvPr>
        </p:nvSpPr>
        <p:spPr>
          <a:xfrm>
            <a:off x="653143" y="3813153"/>
            <a:ext cx="10885800" cy="9051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00" name="Google Shape;100;p18" descr="A picture containing text, clipart&#10;&#10;Description automatically generated"/>
          <p:cNvPicPr preferRelativeResize="0"/>
          <p:nvPr/>
        </p:nvPicPr>
        <p:blipFill rotWithShape="1">
          <a:blip r:embed="rId2">
            <a:alphaModFix/>
          </a:blip>
          <a:srcRect/>
          <a:stretch/>
        </p:blipFill>
        <p:spPr>
          <a:xfrm>
            <a:off x="609600" y="6455464"/>
            <a:ext cx="1455162" cy="26675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 Pink">
  <p:cSld name="Transition – Pink">
    <p:bg>
      <p:bgPr>
        <a:solidFill>
          <a:schemeClr val="dk2"/>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800" b="1" i="0" u="none" strike="noStrike" cap="none">
                <a:solidFill>
                  <a:srgbClr val="FAD7E3"/>
                </a:solidFill>
                <a:latin typeface="Century Gothic"/>
                <a:ea typeface="Century Gothic"/>
                <a:cs typeface="Century Gothic"/>
                <a:sym typeface="Century Gothic"/>
              </a:defRPr>
            </a:lvl1pPr>
            <a:lvl2pPr marL="0" lvl="1" indent="0" algn="r" rtl="0">
              <a:spcBef>
                <a:spcPts val="0"/>
              </a:spcBef>
              <a:buNone/>
              <a:defRPr sz="800" b="1" i="0" u="none" strike="noStrike" cap="none">
                <a:solidFill>
                  <a:srgbClr val="FAD7E3"/>
                </a:solidFill>
                <a:latin typeface="Century Gothic"/>
                <a:ea typeface="Century Gothic"/>
                <a:cs typeface="Century Gothic"/>
                <a:sym typeface="Century Gothic"/>
              </a:defRPr>
            </a:lvl2pPr>
            <a:lvl3pPr marL="0" lvl="2" indent="0" algn="r" rtl="0">
              <a:spcBef>
                <a:spcPts val="0"/>
              </a:spcBef>
              <a:buNone/>
              <a:defRPr sz="800" b="1" i="0" u="none" strike="noStrike" cap="none">
                <a:solidFill>
                  <a:srgbClr val="FAD7E3"/>
                </a:solidFill>
                <a:latin typeface="Century Gothic"/>
                <a:ea typeface="Century Gothic"/>
                <a:cs typeface="Century Gothic"/>
                <a:sym typeface="Century Gothic"/>
              </a:defRPr>
            </a:lvl3pPr>
            <a:lvl4pPr marL="0" lvl="3" indent="0" algn="r" rtl="0">
              <a:spcBef>
                <a:spcPts val="0"/>
              </a:spcBef>
              <a:buNone/>
              <a:defRPr sz="800" b="1" i="0" u="none" strike="noStrike" cap="none">
                <a:solidFill>
                  <a:srgbClr val="FAD7E3"/>
                </a:solidFill>
                <a:latin typeface="Century Gothic"/>
                <a:ea typeface="Century Gothic"/>
                <a:cs typeface="Century Gothic"/>
                <a:sym typeface="Century Gothic"/>
              </a:defRPr>
            </a:lvl4pPr>
            <a:lvl5pPr marL="0" lvl="4" indent="0" algn="r" rtl="0">
              <a:spcBef>
                <a:spcPts val="0"/>
              </a:spcBef>
              <a:buNone/>
              <a:defRPr sz="800" b="1" i="0" u="none" strike="noStrike" cap="none">
                <a:solidFill>
                  <a:srgbClr val="FAD7E3"/>
                </a:solidFill>
                <a:latin typeface="Century Gothic"/>
                <a:ea typeface="Century Gothic"/>
                <a:cs typeface="Century Gothic"/>
                <a:sym typeface="Century Gothic"/>
              </a:defRPr>
            </a:lvl5pPr>
            <a:lvl6pPr marL="0" lvl="5" indent="0" algn="r" rtl="0">
              <a:spcBef>
                <a:spcPts val="0"/>
              </a:spcBef>
              <a:buNone/>
              <a:defRPr sz="800" b="1" i="0" u="none" strike="noStrike" cap="none">
                <a:solidFill>
                  <a:srgbClr val="FAD7E3"/>
                </a:solidFill>
                <a:latin typeface="Century Gothic"/>
                <a:ea typeface="Century Gothic"/>
                <a:cs typeface="Century Gothic"/>
                <a:sym typeface="Century Gothic"/>
              </a:defRPr>
            </a:lvl6pPr>
            <a:lvl7pPr marL="0" lvl="6" indent="0" algn="r" rtl="0">
              <a:spcBef>
                <a:spcPts val="0"/>
              </a:spcBef>
              <a:buNone/>
              <a:defRPr sz="800" b="1" i="0" u="none" strike="noStrike" cap="none">
                <a:solidFill>
                  <a:srgbClr val="FAD7E3"/>
                </a:solidFill>
                <a:latin typeface="Century Gothic"/>
                <a:ea typeface="Century Gothic"/>
                <a:cs typeface="Century Gothic"/>
                <a:sym typeface="Century Gothic"/>
              </a:defRPr>
            </a:lvl7pPr>
            <a:lvl8pPr marL="0" lvl="7" indent="0" algn="r" rtl="0">
              <a:spcBef>
                <a:spcPts val="0"/>
              </a:spcBef>
              <a:buNone/>
              <a:defRPr sz="800" b="1" i="0" u="none" strike="noStrike" cap="none">
                <a:solidFill>
                  <a:srgbClr val="FAD7E3"/>
                </a:solidFill>
                <a:latin typeface="Century Gothic"/>
                <a:ea typeface="Century Gothic"/>
                <a:cs typeface="Century Gothic"/>
                <a:sym typeface="Century Gothic"/>
              </a:defRPr>
            </a:lvl8pPr>
            <a:lvl9pPr marL="0" lvl="8" indent="0" algn="r" rtl="0">
              <a:spcBef>
                <a:spcPts val="0"/>
              </a:spcBef>
              <a:buNone/>
              <a:defRPr sz="800" b="1" i="0" u="none" strike="noStrike" cap="none">
                <a:solidFill>
                  <a:srgbClr val="FAD7E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9"/>
          <p:cNvCxnSpPr/>
          <p:nvPr/>
        </p:nvCxnSpPr>
        <p:spPr>
          <a:xfrm>
            <a:off x="0" y="6292712"/>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104" name="Google Shape;104;p19"/>
          <p:cNvSpPr txBox="1">
            <a:spLocks noGrp="1"/>
          </p:cNvSpPr>
          <p:nvPr>
            <p:ph type="ctrTitle"/>
          </p:nvPr>
        </p:nvSpPr>
        <p:spPr>
          <a:xfrm>
            <a:off x="653143" y="2488878"/>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5" name="Google Shape;105;p19"/>
          <p:cNvSpPr txBox="1">
            <a:spLocks noGrp="1"/>
          </p:cNvSpPr>
          <p:nvPr>
            <p:ph type="subTitle" idx="1"/>
          </p:nvPr>
        </p:nvSpPr>
        <p:spPr>
          <a:xfrm>
            <a:off x="653143" y="3813153"/>
            <a:ext cx="10885800" cy="9051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06" name="Google Shape;106;p19" descr="A picture containing text, clipart&#10;&#10;Description automatically generated"/>
          <p:cNvPicPr preferRelativeResize="0"/>
          <p:nvPr/>
        </p:nvPicPr>
        <p:blipFill rotWithShape="1">
          <a:blip r:embed="rId2">
            <a:alphaModFix/>
          </a:blip>
          <a:srcRect/>
          <a:stretch/>
        </p:blipFill>
        <p:spPr>
          <a:xfrm>
            <a:off x="609600" y="6455464"/>
            <a:ext cx="1455162" cy="26675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 Photo 1">
  <p:cSld name="Transition – Photo 1">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ctrTitle"/>
          </p:nvPr>
        </p:nvSpPr>
        <p:spPr>
          <a:xfrm>
            <a:off x="653143" y="2488878"/>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9" name="Google Shape;109;p20"/>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110" name="Google Shape;110;p20"/>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111" name="Google Shape;111;p20"/>
          <p:cNvSpPr txBox="1">
            <a:spLocks noGrp="1"/>
          </p:cNvSpPr>
          <p:nvPr>
            <p:ph type="subTitle" idx="1"/>
          </p:nvPr>
        </p:nvSpPr>
        <p:spPr>
          <a:xfrm>
            <a:off x="653143" y="3813153"/>
            <a:ext cx="10885800" cy="9051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12" name="Google Shape;112;p20" descr="A picture containing text, clipart&#10;&#10;Description automatically generated"/>
          <p:cNvPicPr preferRelativeResize="0"/>
          <p:nvPr/>
        </p:nvPicPr>
        <p:blipFill rotWithShape="1">
          <a:blip r:embed="rId3">
            <a:alphaModFix/>
          </a:blip>
          <a:srcRect/>
          <a:stretch/>
        </p:blipFill>
        <p:spPr>
          <a:xfrm>
            <a:off x="609600" y="6455464"/>
            <a:ext cx="1455162" cy="26675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 Photo 2">
  <p:cSld name="Transition – Photo 2">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ctrTitle"/>
          </p:nvPr>
        </p:nvSpPr>
        <p:spPr>
          <a:xfrm>
            <a:off x="653143" y="2488878"/>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5" name="Google Shape;115;p21"/>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116" name="Google Shape;116;p21"/>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117" name="Google Shape;117;p21"/>
          <p:cNvSpPr txBox="1">
            <a:spLocks noGrp="1"/>
          </p:cNvSpPr>
          <p:nvPr>
            <p:ph type="subTitle" idx="1"/>
          </p:nvPr>
        </p:nvSpPr>
        <p:spPr>
          <a:xfrm>
            <a:off x="653143" y="3813153"/>
            <a:ext cx="10885800" cy="9051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18" name="Google Shape;118;p21" descr="A picture containing text, clipart&#10;&#10;Description automatically generated"/>
          <p:cNvPicPr preferRelativeResize="0"/>
          <p:nvPr/>
        </p:nvPicPr>
        <p:blipFill rotWithShape="1">
          <a:blip r:embed="rId3">
            <a:alphaModFix/>
          </a:blip>
          <a:srcRect/>
          <a:stretch/>
        </p:blipFill>
        <p:spPr>
          <a:xfrm>
            <a:off x="609600" y="6455464"/>
            <a:ext cx="1455162" cy="26675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 Photo 3">
  <p:cSld name="Transition – Photo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ctrTitle"/>
          </p:nvPr>
        </p:nvSpPr>
        <p:spPr>
          <a:xfrm>
            <a:off x="653143" y="2488878"/>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1" name="Google Shape;121;p22"/>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122" name="Google Shape;122;p22"/>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123" name="Google Shape;123;p22"/>
          <p:cNvSpPr txBox="1">
            <a:spLocks noGrp="1"/>
          </p:cNvSpPr>
          <p:nvPr>
            <p:ph type="subTitle" idx="1"/>
          </p:nvPr>
        </p:nvSpPr>
        <p:spPr>
          <a:xfrm>
            <a:off x="653143" y="3813153"/>
            <a:ext cx="10885800" cy="9051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24" name="Google Shape;124;p22" descr="A picture containing text, clipart&#10;&#10;Description automatically generated"/>
          <p:cNvPicPr preferRelativeResize="0"/>
          <p:nvPr/>
        </p:nvPicPr>
        <p:blipFill rotWithShape="1">
          <a:blip r:embed="rId3">
            <a:alphaModFix/>
          </a:blip>
          <a:srcRect/>
          <a:stretch/>
        </p:blipFill>
        <p:spPr>
          <a:xfrm>
            <a:off x="609600" y="6455464"/>
            <a:ext cx="1455162" cy="2667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Generic 2">
  <p:cSld name="Cover – Generic 2">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ctrTitle"/>
          </p:nvPr>
        </p:nvSpPr>
        <p:spPr>
          <a:xfrm>
            <a:off x="609600" y="1605788"/>
            <a:ext cx="6406342" cy="2161722"/>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609600" y="4035865"/>
            <a:ext cx="6406342"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1" name="Google Shape;21;p3" descr="A picture containing text, clipart&#10;&#10;Description automatically generated"/>
          <p:cNvPicPr preferRelativeResize="0"/>
          <p:nvPr/>
        </p:nvPicPr>
        <p:blipFill rotWithShape="1">
          <a:blip r:embed="rId2">
            <a:alphaModFix/>
          </a:blip>
          <a:srcRect/>
          <a:stretch/>
        </p:blipFill>
        <p:spPr>
          <a:xfrm>
            <a:off x="8835639" y="3205223"/>
            <a:ext cx="2441418" cy="4475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ransition – Photo 4">
  <p:cSld name="1_Transition – Photo 4">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ctrTitle"/>
          </p:nvPr>
        </p:nvSpPr>
        <p:spPr>
          <a:xfrm>
            <a:off x="653143" y="2488878"/>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7" name="Google Shape;127;p23"/>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128" name="Google Shape;128;p23"/>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129" name="Google Shape;129;p23"/>
          <p:cNvSpPr txBox="1">
            <a:spLocks noGrp="1"/>
          </p:cNvSpPr>
          <p:nvPr>
            <p:ph type="subTitle" idx="1"/>
          </p:nvPr>
        </p:nvSpPr>
        <p:spPr>
          <a:xfrm>
            <a:off x="653143" y="3813153"/>
            <a:ext cx="10885800" cy="9051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30" name="Google Shape;130;p23" descr="A picture containing text, clipart&#10;&#10;Description automatically generated"/>
          <p:cNvPicPr preferRelativeResize="0"/>
          <p:nvPr/>
        </p:nvPicPr>
        <p:blipFill rotWithShape="1">
          <a:blip r:embed="rId3">
            <a:alphaModFix/>
          </a:blip>
          <a:srcRect/>
          <a:stretch/>
        </p:blipFill>
        <p:spPr>
          <a:xfrm>
            <a:off x="609600" y="6455464"/>
            <a:ext cx="1455162" cy="26675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d – Simple">
  <p:cSld name="End – Simple">
    <p:bg>
      <p:bgPr>
        <a:solidFill>
          <a:schemeClr val="lt1"/>
        </a:solidFill>
        <a:effectLst/>
      </p:bgPr>
    </p:bg>
    <p:spTree>
      <p:nvGrpSpPr>
        <p:cNvPr id="1" name="Shape 131"/>
        <p:cNvGrpSpPr/>
        <p:nvPr/>
      </p:nvGrpSpPr>
      <p:grpSpPr>
        <a:xfrm>
          <a:off x="0" y="0"/>
          <a:ext cx="0" cy="0"/>
          <a:chOff x="0" y="0"/>
          <a:chExt cx="0" cy="0"/>
        </a:xfrm>
      </p:grpSpPr>
      <p:sp>
        <p:nvSpPr>
          <p:cNvPr id="132" name="Google Shape;132;p24"/>
          <p:cNvSpPr/>
          <p:nvPr/>
        </p:nvSpPr>
        <p:spPr>
          <a:xfrm>
            <a:off x="0" y="1920240"/>
            <a:ext cx="12192000" cy="493770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24"/>
          <p:cNvSpPr txBox="1">
            <a:spLocks noGrp="1"/>
          </p:cNvSpPr>
          <p:nvPr>
            <p:ph type="ctrTitle"/>
          </p:nvPr>
        </p:nvSpPr>
        <p:spPr>
          <a:xfrm>
            <a:off x="653143" y="3429000"/>
            <a:ext cx="10885800" cy="11250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34" name="Google Shape;134;p24" descr="A picture containing logo&#10;&#10;Description automatically generated"/>
          <p:cNvPicPr preferRelativeResize="0"/>
          <p:nvPr/>
        </p:nvPicPr>
        <p:blipFill rotWithShape="1">
          <a:blip r:embed="rId2">
            <a:alphaModFix/>
          </a:blip>
          <a:srcRect/>
          <a:stretch/>
        </p:blipFill>
        <p:spPr>
          <a:xfrm>
            <a:off x="3942303" y="634408"/>
            <a:ext cx="3486488" cy="64028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 With subhead">
  <p:cSld name="End – With subhead">
    <p:bg>
      <p:bgPr>
        <a:solidFill>
          <a:schemeClr val="lt1"/>
        </a:solidFill>
        <a:effectLst/>
      </p:bgPr>
    </p:bg>
    <p:spTree>
      <p:nvGrpSpPr>
        <p:cNvPr id="1" name="Shape 135"/>
        <p:cNvGrpSpPr/>
        <p:nvPr/>
      </p:nvGrpSpPr>
      <p:grpSpPr>
        <a:xfrm>
          <a:off x="0" y="0"/>
          <a:ext cx="0" cy="0"/>
          <a:chOff x="0" y="0"/>
          <a:chExt cx="0" cy="0"/>
        </a:xfrm>
      </p:grpSpPr>
      <p:sp>
        <p:nvSpPr>
          <p:cNvPr id="136" name="Google Shape;136;p25"/>
          <p:cNvSpPr/>
          <p:nvPr/>
        </p:nvSpPr>
        <p:spPr>
          <a:xfrm>
            <a:off x="0" y="1920240"/>
            <a:ext cx="12192000" cy="493770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25"/>
          <p:cNvSpPr txBox="1">
            <a:spLocks noGrp="1"/>
          </p:cNvSpPr>
          <p:nvPr>
            <p:ph type="ctrTitle"/>
          </p:nvPr>
        </p:nvSpPr>
        <p:spPr>
          <a:xfrm>
            <a:off x="653143" y="2714091"/>
            <a:ext cx="10885800" cy="1125000"/>
          </a:xfrm>
          <a:prstGeom prst="rect">
            <a:avLst/>
          </a:prstGeom>
          <a:noFill/>
          <a:ln>
            <a:noFill/>
          </a:ln>
        </p:spPr>
        <p:txBody>
          <a:bodyPr spcFirstLastPara="1" wrap="square" lIns="0" tIns="0" rIns="0" bIns="0" anchor="b"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8" name="Google Shape;138;p25"/>
          <p:cNvSpPr txBox="1">
            <a:spLocks noGrp="1"/>
          </p:cNvSpPr>
          <p:nvPr>
            <p:ph type="subTitle" idx="1"/>
          </p:nvPr>
        </p:nvSpPr>
        <p:spPr>
          <a:xfrm>
            <a:off x="2165311" y="4292202"/>
            <a:ext cx="7861500" cy="1275600"/>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352F2D"/>
              </a:buClr>
              <a:buSzPts val="2000"/>
              <a:buFont typeface="Arial"/>
              <a:buNone/>
              <a:defRPr sz="2000" b="0" i="0" u="none" strike="noStrike" cap="none">
                <a:solidFill>
                  <a:srgbClr val="352F2D"/>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39" name="Google Shape;139;p25" descr="A picture containing logo&#10;&#10;Description automatically generated"/>
          <p:cNvPicPr preferRelativeResize="0"/>
          <p:nvPr/>
        </p:nvPicPr>
        <p:blipFill rotWithShape="1">
          <a:blip r:embed="rId2">
            <a:alphaModFix/>
          </a:blip>
          <a:srcRect/>
          <a:stretch/>
        </p:blipFill>
        <p:spPr>
          <a:xfrm>
            <a:off x="3942303" y="634408"/>
            <a:ext cx="3486488" cy="6402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hoto 1">
  <p:cSld name="Cover – Photo 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4"/>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 name="Google Shape;27;p4"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hoto 2">
  <p:cSld name="Cover – Photo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3" name="Google Shape;33;p5"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hoto 3">
  <p:cSld name="Cover – Photo 3">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6"/>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9" name="Google Shape;39;p6"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ver – Photo 4">
  <p:cSld name="1_Cover – Photo 4">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7"/>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5" name="Google Shape;45;p7"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 Brown">
  <p:cSld name="Transition – Brown">
    <p:bg>
      <p:bgPr>
        <a:solidFill>
          <a:schemeClr val="dk1"/>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9"/>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2F2F2"/>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2F2F2"/>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2F2F2"/>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2F2F2"/>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2F2F2"/>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2F2F2"/>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2F2F2"/>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2F2F2"/>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2F2F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9"/>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52" name="Google Shape;52;p9"/>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3" name="Google Shape;53;p9"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 Pink">
  <p:cSld name="Transition – Pink">
    <p:bg>
      <p:bgPr>
        <a:solidFill>
          <a:schemeClr val="dk2"/>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AD7E3"/>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AD7E3"/>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AD7E3"/>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AD7E3"/>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AD7E3"/>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AD7E3"/>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AD7E3"/>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AD7E3"/>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AD7E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10"/>
          <p:cNvCxnSpPr/>
          <p:nvPr/>
        </p:nvCxnSpPr>
        <p:spPr>
          <a:xfrm>
            <a:off x="0" y="6292712"/>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7" name="Google Shape;57;p10"/>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9" name="Google Shape;59;p10"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 Photo 1">
  <p:cSld name="Transition – Photo 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1"/>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11"/>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64" name="Google Shape;64;p11"/>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65" name="Google Shape;65;p11"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marR="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marR="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marR="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marR="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marR="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marR="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marR="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marR="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7"/>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marR="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marR="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marR="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marR="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marR="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marR="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marR="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marR="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ctrTitle"/>
          </p:nvPr>
        </p:nvSpPr>
        <p:spPr>
          <a:xfrm>
            <a:off x="330275" y="2093150"/>
            <a:ext cx="5857500" cy="45027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400"/>
              <a:buFont typeface="Century Gothic"/>
              <a:buNone/>
            </a:pPr>
            <a:r>
              <a:rPr lang="en-US"/>
              <a:t>LESSON 4 - </a:t>
            </a:r>
            <a:br>
              <a:rPr lang="en-US"/>
            </a:br>
            <a:r>
              <a:rPr lang="en-US"/>
              <a:t>PERSONAL PASSIONS</a:t>
            </a:r>
            <a:endParaRPr/>
          </a:p>
        </p:txBody>
      </p:sp>
      <p:pic>
        <p:nvPicPr>
          <p:cNvPr id="146" name="Google Shape;146;p26"/>
          <p:cNvPicPr preferRelativeResize="0"/>
          <p:nvPr/>
        </p:nvPicPr>
        <p:blipFill>
          <a:blip r:embed="rId3">
            <a:alphaModFix/>
          </a:blip>
          <a:stretch>
            <a:fillRect/>
          </a:stretch>
        </p:blipFill>
        <p:spPr>
          <a:xfrm>
            <a:off x="6278900" y="2569475"/>
            <a:ext cx="5615001" cy="3550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ctrTitle"/>
          </p:nvPr>
        </p:nvSpPr>
        <p:spPr>
          <a:xfrm>
            <a:off x="322700" y="687325"/>
            <a:ext cx="7149300" cy="1348800"/>
          </a:xfrm>
          <a:prstGeom prst="rect">
            <a:avLst/>
          </a:prstGeom>
          <a:noFill/>
          <a:ln>
            <a:noFill/>
          </a:ln>
        </p:spPr>
        <p:txBody>
          <a:bodyPr spcFirstLastPara="1" wrap="square" lIns="0" tIns="0" rIns="0" bIns="0" anchor="b" anchorCtr="0">
            <a:normAutofit/>
          </a:bodyPr>
          <a:lstStyle/>
          <a:p>
            <a:pPr marL="0" lvl="0" indent="0" algn="l" rtl="0">
              <a:spcBef>
                <a:spcPts val="0"/>
              </a:spcBef>
              <a:spcAft>
                <a:spcPts val="0"/>
              </a:spcAft>
              <a:buClr>
                <a:schemeClr val="lt1"/>
              </a:buClr>
              <a:buSzPts val="4400"/>
              <a:buFont typeface="Century Gothic"/>
              <a:buNone/>
            </a:pPr>
            <a:r>
              <a:rPr lang="en-US"/>
              <a:t>What is </a:t>
            </a:r>
            <a:r>
              <a:rPr lang="en-US">
                <a:solidFill>
                  <a:srgbClr val="543019"/>
                </a:solidFill>
              </a:rPr>
              <a:t>PERSONAL PASSION?</a:t>
            </a:r>
            <a:endParaRPr>
              <a:solidFill>
                <a:srgbClr val="543019"/>
              </a:solidFill>
            </a:endParaRPr>
          </a:p>
        </p:txBody>
      </p:sp>
      <p:sp>
        <p:nvSpPr>
          <p:cNvPr id="153" name="Google Shape;153;p27"/>
          <p:cNvSpPr txBox="1">
            <a:spLocks noGrp="1"/>
          </p:cNvSpPr>
          <p:nvPr>
            <p:ph type="subTitle" idx="1"/>
          </p:nvPr>
        </p:nvSpPr>
        <p:spPr>
          <a:xfrm>
            <a:off x="322700" y="2370150"/>
            <a:ext cx="7149300" cy="1461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F2F2F2"/>
              </a:buClr>
              <a:buSzPts val="2400"/>
              <a:buNone/>
            </a:pPr>
            <a:r>
              <a:rPr lang="en-US" u="sng"/>
              <a:t>Dictionary definition</a:t>
            </a:r>
            <a:br>
              <a:rPr lang="en-US" u="sng"/>
            </a:br>
            <a:r>
              <a:rPr lang="en-US"/>
              <a:t>Personal Passion - a powerful or compelling emotion or feeling about a specific topic.</a:t>
            </a:r>
            <a:endParaRPr/>
          </a:p>
        </p:txBody>
      </p:sp>
      <p:pic>
        <p:nvPicPr>
          <p:cNvPr id="154" name="Google Shape;154;p27"/>
          <p:cNvPicPr preferRelativeResize="0"/>
          <p:nvPr/>
        </p:nvPicPr>
        <p:blipFill>
          <a:blip r:embed="rId3">
            <a:alphaModFix/>
          </a:blip>
          <a:stretch>
            <a:fillRect/>
          </a:stretch>
        </p:blipFill>
        <p:spPr>
          <a:xfrm>
            <a:off x="8394150" y="5822400"/>
            <a:ext cx="895350" cy="876300"/>
          </a:xfrm>
          <a:prstGeom prst="rect">
            <a:avLst/>
          </a:prstGeom>
          <a:noFill/>
          <a:ln>
            <a:noFill/>
          </a:ln>
        </p:spPr>
      </p:pic>
      <p:sp>
        <p:nvSpPr>
          <p:cNvPr id="155" name="Google Shape;155;p27"/>
          <p:cNvSpPr txBox="1">
            <a:spLocks noGrp="1"/>
          </p:cNvSpPr>
          <p:nvPr>
            <p:ph type="subTitle" idx="1"/>
          </p:nvPr>
        </p:nvSpPr>
        <p:spPr>
          <a:xfrm>
            <a:off x="9231200" y="5731200"/>
            <a:ext cx="2719800" cy="10587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Identify your personal passions and needs linked to that passion</a:t>
            </a:r>
            <a:endParaRPr sz="1700"/>
          </a:p>
        </p:txBody>
      </p:sp>
      <p:pic>
        <p:nvPicPr>
          <p:cNvPr id="156" name="Google Shape;156;p27"/>
          <p:cNvPicPr preferRelativeResize="0"/>
          <p:nvPr/>
        </p:nvPicPr>
        <p:blipFill>
          <a:blip r:embed="rId4">
            <a:alphaModFix/>
          </a:blip>
          <a:stretch>
            <a:fillRect/>
          </a:stretch>
        </p:blipFill>
        <p:spPr>
          <a:xfrm>
            <a:off x="1545749" y="3952936"/>
            <a:ext cx="5042337" cy="254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ctrTitle"/>
          </p:nvPr>
        </p:nvSpPr>
        <p:spPr>
          <a:xfrm>
            <a:off x="642918" y="400403"/>
            <a:ext cx="10885800" cy="11250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2"/>
              </a:buClr>
              <a:buSzPts val="4400"/>
              <a:buFont typeface="Century Gothic"/>
              <a:buNone/>
            </a:pPr>
            <a:r>
              <a:rPr lang="en-US"/>
              <a:t>THINK BACK….</a:t>
            </a:r>
            <a:endParaRPr>
              <a:solidFill>
                <a:srgbClr val="DF367F"/>
              </a:solidFill>
            </a:endParaRPr>
          </a:p>
        </p:txBody>
      </p:sp>
      <p:sp>
        <p:nvSpPr>
          <p:cNvPr id="162" name="Google Shape;162;p28"/>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63" name="Google Shape;163;p28"/>
          <p:cNvSpPr txBox="1">
            <a:spLocks noGrp="1"/>
          </p:cNvSpPr>
          <p:nvPr>
            <p:ph type="subTitle" idx="1"/>
          </p:nvPr>
        </p:nvSpPr>
        <p:spPr>
          <a:xfrm>
            <a:off x="1977300" y="2341050"/>
            <a:ext cx="8237400" cy="160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3000">
                <a:solidFill>
                  <a:schemeClr val="lt1"/>
                </a:solidFill>
              </a:rPr>
              <a:t>What were ________’s personal passions?</a:t>
            </a:r>
            <a:endParaRPr sz="3000">
              <a:solidFill>
                <a:schemeClr val="lt1"/>
              </a:solidFill>
            </a:endParaRPr>
          </a:p>
          <a:p>
            <a:pPr marL="0" lvl="0" indent="0" algn="l" rtl="0">
              <a:lnSpc>
                <a:spcPct val="100000"/>
              </a:lnSpc>
              <a:spcBef>
                <a:spcPts val="0"/>
              </a:spcBef>
              <a:spcAft>
                <a:spcPts val="0"/>
              </a:spcAft>
              <a:buNone/>
            </a:pPr>
            <a:r>
              <a:rPr lang="en-US" sz="3000">
                <a:solidFill>
                  <a:schemeClr val="lt1"/>
                </a:solidFill>
              </a:rPr>
              <a:t>What were ________’s personal passions?</a:t>
            </a:r>
            <a:endParaRPr sz="3000">
              <a:solidFill>
                <a:schemeClr val="lt1"/>
              </a:solidFill>
            </a:endParaRPr>
          </a:p>
          <a:p>
            <a:pPr marL="0" lvl="0" indent="0" algn="l" rtl="0">
              <a:lnSpc>
                <a:spcPct val="100000"/>
              </a:lnSpc>
              <a:spcBef>
                <a:spcPts val="0"/>
              </a:spcBef>
              <a:spcAft>
                <a:spcPts val="0"/>
              </a:spcAft>
              <a:buNone/>
            </a:pPr>
            <a:r>
              <a:rPr lang="en-US" sz="3000">
                <a:solidFill>
                  <a:schemeClr val="lt1"/>
                </a:solidFill>
              </a:rPr>
              <a:t>What were ________’s personal passions?</a:t>
            </a:r>
            <a:endParaRPr sz="3200">
              <a:solidFill>
                <a:schemeClr val="lt1"/>
              </a:solidFill>
            </a:endParaRPr>
          </a:p>
          <a:p>
            <a:pPr marL="0" lvl="0" indent="0" algn="l" rtl="0">
              <a:lnSpc>
                <a:spcPct val="110000"/>
              </a:lnSpc>
              <a:spcBef>
                <a:spcPts val="0"/>
              </a:spcBef>
              <a:spcAft>
                <a:spcPts val="0"/>
              </a:spcAft>
              <a:buClr>
                <a:srgbClr val="F2F2F2"/>
              </a:buClr>
              <a:buSzPts val="2400"/>
              <a:buNone/>
            </a:pPr>
            <a:endParaRPr>
              <a:solidFill>
                <a:schemeClr val="lt1"/>
              </a:solidFill>
            </a:endParaRPr>
          </a:p>
        </p:txBody>
      </p:sp>
      <p:cxnSp>
        <p:nvCxnSpPr>
          <p:cNvPr id="164" name="Google Shape;164;p28"/>
          <p:cNvCxnSpPr/>
          <p:nvPr/>
        </p:nvCxnSpPr>
        <p:spPr>
          <a:xfrm>
            <a:off x="1229400" y="1403325"/>
            <a:ext cx="9733200" cy="0"/>
          </a:xfrm>
          <a:prstGeom prst="straightConnector1">
            <a:avLst/>
          </a:prstGeom>
          <a:noFill/>
          <a:ln w="76200" cap="flat" cmpd="sng">
            <a:solidFill>
              <a:schemeClr val="dk2"/>
            </a:solidFill>
            <a:prstDash val="dashDot"/>
            <a:round/>
            <a:headEnd type="none" w="med" len="med"/>
            <a:tailEnd type="none" w="med" len="med"/>
          </a:ln>
        </p:spPr>
      </p:cxnSp>
      <p:pic>
        <p:nvPicPr>
          <p:cNvPr id="165" name="Google Shape;165;p28"/>
          <p:cNvPicPr preferRelativeResize="0"/>
          <p:nvPr/>
        </p:nvPicPr>
        <p:blipFill>
          <a:blip r:embed="rId3">
            <a:alphaModFix/>
          </a:blip>
          <a:stretch>
            <a:fillRect/>
          </a:stretch>
        </p:blipFill>
        <p:spPr>
          <a:xfrm>
            <a:off x="8662425" y="5229850"/>
            <a:ext cx="895350" cy="876300"/>
          </a:xfrm>
          <a:prstGeom prst="rect">
            <a:avLst/>
          </a:prstGeom>
          <a:noFill/>
          <a:ln>
            <a:noFill/>
          </a:ln>
        </p:spPr>
      </p:pic>
      <p:sp>
        <p:nvSpPr>
          <p:cNvPr id="166" name="Google Shape;166;p28"/>
          <p:cNvSpPr txBox="1">
            <a:spLocks noGrp="1"/>
          </p:cNvSpPr>
          <p:nvPr>
            <p:ph type="subTitle" idx="1"/>
          </p:nvPr>
        </p:nvSpPr>
        <p:spPr>
          <a:xfrm>
            <a:off x="9406050" y="5138650"/>
            <a:ext cx="2719800" cy="10587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solidFill>
                  <a:schemeClr val="lt1"/>
                </a:solidFill>
              </a:rPr>
              <a:t>Identify the role of a philanthropist in a community</a:t>
            </a:r>
            <a:endParaRPr sz="1700">
              <a:solidFill>
                <a:schemeClr val="lt1"/>
              </a:solidFill>
            </a:endParaRPr>
          </a:p>
        </p:txBody>
      </p:sp>
      <p:sp>
        <p:nvSpPr>
          <p:cNvPr id="167" name="Google Shape;167;p28"/>
          <p:cNvSpPr txBox="1">
            <a:spLocks noGrp="1"/>
          </p:cNvSpPr>
          <p:nvPr>
            <p:ph type="subTitle" idx="1"/>
          </p:nvPr>
        </p:nvSpPr>
        <p:spPr>
          <a:xfrm>
            <a:off x="136550" y="5281150"/>
            <a:ext cx="7149300" cy="916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F2F2F2"/>
              </a:buClr>
              <a:buSzPts val="2400"/>
              <a:buNone/>
            </a:pPr>
            <a:r>
              <a:rPr lang="en-US" sz="2600"/>
              <a:t>What are YOUR personal passions?</a:t>
            </a:r>
            <a:endParaRPr sz="2600"/>
          </a:p>
          <a:p>
            <a:pPr marL="0" lvl="0" indent="0" algn="ctr" rtl="0">
              <a:spcBef>
                <a:spcPts val="0"/>
              </a:spcBef>
              <a:spcAft>
                <a:spcPts val="0"/>
              </a:spcAft>
              <a:buClr>
                <a:srgbClr val="F2F2F2"/>
              </a:buClr>
              <a:buSzPts val="2400"/>
              <a:buNone/>
            </a:pPr>
            <a:r>
              <a:rPr lang="en-US" sz="2600"/>
              <a:t>Which needs link to your passions?</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ctrTitle"/>
          </p:nvPr>
        </p:nvSpPr>
        <p:spPr>
          <a:xfrm>
            <a:off x="222550" y="398275"/>
            <a:ext cx="7149300" cy="1191000"/>
          </a:xfrm>
          <a:prstGeom prst="rect">
            <a:avLst/>
          </a:prstGeom>
          <a:noFill/>
          <a:ln>
            <a:noFill/>
          </a:ln>
        </p:spPr>
        <p:txBody>
          <a:bodyPr spcFirstLastPara="1" wrap="square" lIns="0" tIns="0" rIns="0" bIns="0" anchor="b" anchorCtr="0">
            <a:normAutofit fontScale="90000"/>
          </a:bodyPr>
          <a:lstStyle/>
          <a:p>
            <a:pPr marL="0" lvl="0" indent="0" algn="l" rtl="0">
              <a:spcBef>
                <a:spcPts val="0"/>
              </a:spcBef>
              <a:spcAft>
                <a:spcPts val="0"/>
              </a:spcAft>
              <a:buClr>
                <a:schemeClr val="lt1"/>
              </a:buClr>
              <a:buSzPct val="100000"/>
              <a:buFont typeface="Century Gothic"/>
              <a:buNone/>
            </a:pPr>
            <a:r>
              <a:rPr lang="en-US"/>
              <a:t>Who has similar </a:t>
            </a:r>
            <a:r>
              <a:rPr lang="en-US">
                <a:solidFill>
                  <a:srgbClr val="352F2D"/>
                </a:solidFill>
              </a:rPr>
              <a:t>PERSONAL PASSIONS?</a:t>
            </a:r>
            <a:endParaRPr>
              <a:solidFill>
                <a:srgbClr val="352F2D"/>
              </a:solidFill>
            </a:endParaRPr>
          </a:p>
        </p:txBody>
      </p:sp>
      <p:sp>
        <p:nvSpPr>
          <p:cNvPr id="174" name="Google Shape;174;p29"/>
          <p:cNvSpPr txBox="1">
            <a:spLocks noGrp="1"/>
          </p:cNvSpPr>
          <p:nvPr>
            <p:ph type="subTitle" idx="1"/>
          </p:nvPr>
        </p:nvSpPr>
        <p:spPr>
          <a:xfrm>
            <a:off x="222550" y="2185838"/>
            <a:ext cx="7149300" cy="3102300"/>
          </a:xfrm>
          <a:prstGeom prst="rect">
            <a:avLst/>
          </a:prstGeom>
          <a:noFill/>
          <a:ln>
            <a:noFill/>
          </a:ln>
        </p:spPr>
        <p:txBody>
          <a:bodyPr spcFirstLastPara="1" wrap="square" lIns="0" tIns="0" rIns="0" bIns="0" anchor="t" anchorCtr="0">
            <a:noAutofit/>
          </a:bodyPr>
          <a:lstStyle/>
          <a:p>
            <a:pPr marL="457200" lvl="0" indent="-393700" algn="l" rtl="0">
              <a:spcBef>
                <a:spcPts val="0"/>
              </a:spcBef>
              <a:spcAft>
                <a:spcPts val="0"/>
              </a:spcAft>
              <a:buSzPts val="2600"/>
              <a:buChar char="●"/>
            </a:pPr>
            <a:r>
              <a:rPr lang="en-US" sz="2600"/>
              <a:t>Which issue or need are you MOST passionate about? Choose ONE!</a:t>
            </a:r>
            <a:endParaRPr sz="2600"/>
          </a:p>
          <a:p>
            <a:pPr marL="457200" lvl="0" indent="0" algn="l" rtl="0">
              <a:spcBef>
                <a:spcPts val="0"/>
              </a:spcBef>
              <a:spcAft>
                <a:spcPts val="0"/>
              </a:spcAft>
              <a:buNone/>
            </a:pPr>
            <a:endParaRPr sz="2600"/>
          </a:p>
          <a:p>
            <a:pPr marL="457200" lvl="0" indent="-393700" algn="l" rtl="0">
              <a:spcBef>
                <a:spcPts val="0"/>
              </a:spcBef>
              <a:spcAft>
                <a:spcPts val="0"/>
              </a:spcAft>
              <a:buSzPts val="2600"/>
              <a:buChar char="●"/>
            </a:pPr>
            <a:r>
              <a:rPr lang="en-US" sz="2600"/>
              <a:t>Make a list of needs linked to this common passion you share with others</a:t>
            </a:r>
            <a:br>
              <a:rPr lang="en-US" sz="2600"/>
            </a:br>
            <a:endParaRPr sz="2600"/>
          </a:p>
          <a:p>
            <a:pPr marL="457200" lvl="0" indent="-393700" algn="l" rtl="0">
              <a:spcBef>
                <a:spcPts val="0"/>
              </a:spcBef>
              <a:spcAft>
                <a:spcPts val="0"/>
              </a:spcAft>
              <a:buSzPts val="2600"/>
              <a:buChar char="●"/>
            </a:pPr>
            <a:r>
              <a:rPr lang="en-US" sz="2600"/>
              <a:t>Be ready to </a:t>
            </a:r>
            <a:r>
              <a:rPr lang="en-US" sz="2600" b="1"/>
              <a:t>share</a:t>
            </a:r>
            <a:r>
              <a:rPr lang="en-US" sz="2600"/>
              <a:t>!</a:t>
            </a:r>
            <a:endParaRPr sz="2600"/>
          </a:p>
        </p:txBody>
      </p:sp>
      <p:pic>
        <p:nvPicPr>
          <p:cNvPr id="175" name="Google Shape;175;p29"/>
          <p:cNvPicPr preferRelativeResize="0"/>
          <p:nvPr/>
        </p:nvPicPr>
        <p:blipFill>
          <a:blip r:embed="rId3">
            <a:alphaModFix/>
          </a:blip>
          <a:stretch>
            <a:fillRect/>
          </a:stretch>
        </p:blipFill>
        <p:spPr>
          <a:xfrm>
            <a:off x="8394150" y="5822400"/>
            <a:ext cx="895350" cy="876300"/>
          </a:xfrm>
          <a:prstGeom prst="rect">
            <a:avLst/>
          </a:prstGeom>
          <a:noFill/>
          <a:ln>
            <a:noFill/>
          </a:ln>
        </p:spPr>
      </p:pic>
      <p:sp>
        <p:nvSpPr>
          <p:cNvPr id="176" name="Google Shape;176;p29"/>
          <p:cNvSpPr txBox="1">
            <a:spLocks noGrp="1"/>
          </p:cNvSpPr>
          <p:nvPr>
            <p:ph type="subTitle" idx="1"/>
          </p:nvPr>
        </p:nvSpPr>
        <p:spPr>
          <a:xfrm>
            <a:off x="9231200" y="5731200"/>
            <a:ext cx="2719800" cy="10587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Identify your personal passions and needs linked to that passion</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82" name="Google Shape;182;p30"/>
          <p:cNvSpPr txBox="1">
            <a:spLocks noGrp="1"/>
          </p:cNvSpPr>
          <p:nvPr>
            <p:ph type="ctrTitle"/>
          </p:nvPr>
        </p:nvSpPr>
        <p:spPr>
          <a:xfrm>
            <a:off x="653093" y="312953"/>
            <a:ext cx="10885800" cy="11250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400"/>
              <a:buFont typeface="Century Gothic"/>
              <a:buNone/>
            </a:pPr>
            <a:r>
              <a:rPr lang="en-US"/>
              <a:t>PHILANTHROPY</a:t>
            </a:r>
            <a:endParaRPr>
              <a:solidFill>
                <a:srgbClr val="543019"/>
              </a:solidFill>
            </a:endParaRPr>
          </a:p>
        </p:txBody>
      </p:sp>
      <p:pic>
        <p:nvPicPr>
          <p:cNvPr id="183" name="Google Shape;183;p30"/>
          <p:cNvPicPr preferRelativeResize="0"/>
          <p:nvPr/>
        </p:nvPicPr>
        <p:blipFill>
          <a:blip r:embed="rId3">
            <a:alphaModFix/>
          </a:blip>
          <a:stretch>
            <a:fillRect/>
          </a:stretch>
        </p:blipFill>
        <p:spPr>
          <a:xfrm>
            <a:off x="2884800" y="1347500"/>
            <a:ext cx="6265674" cy="4696625"/>
          </a:xfrm>
          <a:prstGeom prst="rect">
            <a:avLst/>
          </a:prstGeom>
          <a:noFill/>
          <a:ln>
            <a:noFill/>
          </a:ln>
        </p:spPr>
      </p:pic>
    </p:spTree>
  </p:cSld>
  <p:clrMapOvr>
    <a:masterClrMapping/>
  </p:clrMapOvr>
</p:sld>
</file>

<file path=ppt/theme/theme1.xml><?xml version="1.0" encoding="utf-8"?>
<a:theme xmlns:a="http://schemas.openxmlformats.org/drawingml/2006/main"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1400</Words>
  <Application>Microsoft Office PowerPoint</Application>
  <PresentationFormat>Widescreen</PresentationFormat>
  <Paragraphs>82</Paragraphs>
  <Slides>5</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Symbol</vt:lpstr>
      <vt:lpstr>Courier New</vt:lpstr>
      <vt:lpstr>Century Gothic</vt:lpstr>
      <vt:lpstr>Arial</vt:lpstr>
      <vt:lpstr>Verdana</vt:lpstr>
      <vt:lpstr>Calibri</vt:lpstr>
      <vt:lpstr>Title slides</vt:lpstr>
      <vt:lpstr>Transition slides</vt:lpstr>
      <vt:lpstr>Transition slides</vt:lpstr>
      <vt:lpstr>LESSON 4 -  PERSONAL PASSIONS</vt:lpstr>
      <vt:lpstr>What is PERSONAL PASSION?</vt:lpstr>
      <vt:lpstr>THINK BACK….</vt:lpstr>
      <vt:lpstr>Who has similar PERSONAL PASSIONS?</vt:lpstr>
      <vt:lpstr>PHILANTHROPY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  PERSONAL PASSIONS</dc:title>
  <cp:lastModifiedBy>Kelsey Noroski</cp:lastModifiedBy>
  <cp:revision>2</cp:revision>
  <dcterms:modified xsi:type="dcterms:W3CDTF">2023-11-02T21:31:36Z</dcterms:modified>
</cp:coreProperties>
</file>