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11"/>
  </p:notesMasterIdLst>
  <p:sldIdLst>
    <p:sldId id="256" r:id="rId3"/>
    <p:sldId id="257" r:id="rId4"/>
    <p:sldId id="258" r:id="rId5"/>
    <p:sldId id="259" r:id="rId6"/>
    <p:sldId id="260" r:id="rId7"/>
    <p:sldId id="261" r:id="rId8"/>
    <p:sldId id="262" r:id="rId9"/>
    <p:sldId id="265"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entury Gothic" panose="020B0502020202020204" pitchFamily="34" charset="0"/>
      <p:regular r:id="rId16"/>
      <p:bold r:id="rId17"/>
      <p:italic r:id="rId18"/>
      <p:boldItalic r:id="rId19"/>
    </p:embeddedFont>
    <p:embeddedFont>
      <p:font typeface="Verdana" panose="020B060403050404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51" autoAdjust="0"/>
  </p:normalViewPr>
  <p:slideViewPr>
    <p:cSldViewPr snapToGrid="0">
      <p:cViewPr varScale="1">
        <p:scale>
          <a:sx n="93" d="100"/>
          <a:sy n="93" d="100"/>
        </p:scale>
        <p:origin x="12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corestandards.org/ELA-Literacy/L/4/4/c/" TargetMode="External"/><Relationship Id="rId3" Type="http://schemas.openxmlformats.org/officeDocument/2006/relationships/hyperlink" Target="http://www.corestandards.org/ELA-Literacy/CCRA/R/1/" TargetMode="External"/><Relationship Id="rId7" Type="http://schemas.openxmlformats.org/officeDocument/2006/relationships/hyperlink" Target="http://www.corestandards.org/ELA-Literacy/SL/5/2/"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corestandards.org/ELA-Literacy/SL/4/2/" TargetMode="External"/><Relationship Id="rId11" Type="http://schemas.openxmlformats.org/officeDocument/2006/relationships/hyperlink" Target="https://mhschool.com/socialstudies/2009/teacher/pdf/ncss.pdf" TargetMode="External"/><Relationship Id="rId5" Type="http://schemas.openxmlformats.org/officeDocument/2006/relationships/hyperlink" Target="http://www.corestandards.org/ELA-Literacy/RI/4/7/" TargetMode="External"/><Relationship Id="rId10" Type="http://schemas.openxmlformats.org/officeDocument/2006/relationships/hyperlink" Target="http://www.econedlink.org/economic-standards/national-economic-standards.php?nid=Standard+10" TargetMode="External"/><Relationship Id="rId4" Type="http://schemas.openxmlformats.org/officeDocument/2006/relationships/hyperlink" Target="http://www.corestandards.org/ELA-Literacy/CCRA/W/9/" TargetMode="External"/><Relationship Id="rId9" Type="http://schemas.openxmlformats.org/officeDocument/2006/relationships/hyperlink" Target="http://www.corestandards.org/ELA-Literacy/L/5/4/c/"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foodrecoverynetwork.org/about-1/" TargetMode="External"/><Relationship Id="rId3" Type="http://schemas.openxmlformats.org/officeDocument/2006/relationships/hyperlink" Target="http://www.standupforkids.org/about/default.aspx" TargetMode="External"/><Relationship Id="rId7" Type="http://schemas.openxmlformats.org/officeDocument/2006/relationships/hyperlink" Target="http://www.alexslemonade.org/about/our-mission-histor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mystuffbags.org/about/mission/" TargetMode="External"/><Relationship Id="rId5" Type="http://schemas.openxmlformats.org/officeDocument/2006/relationships/hyperlink" Target="http://www.ottercares.org/purpose/" TargetMode="External"/><Relationship Id="rId4" Type="http://schemas.openxmlformats.org/officeDocument/2006/relationships/hyperlink" Target="https://kaboom.org/about_kaboom/our_mission_vision" TargetMode="External"/><Relationship Id="rId9" Type="http://schemas.openxmlformats.org/officeDocument/2006/relationships/hyperlink" Target="http://www.hoopsofhope.org/how-it-all-started.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ctr"/>
            <a:r>
              <a:rPr lang="en-US" b="1" dirty="0"/>
              <a:t>Standards and Teaching Notes</a:t>
            </a:r>
          </a:p>
          <a:p>
            <a:pPr marL="0" marR="0">
              <a:spcBef>
                <a:spcPts val="0"/>
              </a:spcBef>
              <a:spcAft>
                <a:spcPts val="300"/>
              </a:spcAft>
            </a:pPr>
            <a:r>
              <a:rPr lang="en-US" sz="1400" b="1" kern="1600" dirty="0">
                <a:solidFill>
                  <a:srgbClr val="0099A8"/>
                </a:solidFill>
                <a:effectLst/>
                <a:latin typeface="Calibri" panose="020F0502020204030204" pitchFamily="34" charset="0"/>
                <a:ea typeface="Times New Roman" panose="02020603050405020304" pitchFamily="18" charset="0"/>
              </a:rPr>
              <a:t>Philanthropy Objectives</a:t>
            </a: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Create a list of ways to apply today’s learning about philanthropy to family, school and community.</a:t>
            </a: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Analyze local philanthropic efforts to deepen understanding of philanthropy.</a:t>
            </a:r>
          </a:p>
          <a:p>
            <a:pPr marL="0" marR="0">
              <a:spcBef>
                <a:spcPts val="0"/>
              </a:spcBef>
              <a:spcAft>
                <a:spcPts val="300"/>
              </a:spcAft>
            </a:pPr>
            <a:r>
              <a:rPr lang="en-US" sz="1400" b="1" kern="1600" dirty="0">
                <a:solidFill>
                  <a:srgbClr val="0099A8"/>
                </a:solidFill>
                <a:effectLst/>
                <a:latin typeface="Calibri" panose="020F0502020204030204" pitchFamily="34" charset="0"/>
                <a:ea typeface="Times New Roman" panose="02020603050405020304" pitchFamily="18" charset="0"/>
              </a:rPr>
              <a:t>Entrepreneurship Objectives	</a:t>
            </a: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Evaluate the capability of a variety of local businesses to participate in philanthropy in the community.</a:t>
            </a: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Connect local philanthropic efforts to personal 3 T's (time, talent, treasure)</a:t>
            </a:r>
          </a:p>
          <a:p>
            <a:pPr marL="0" marR="0">
              <a:spcBef>
                <a:spcPts val="0"/>
              </a:spcBef>
              <a:spcAft>
                <a:spcPts val="0"/>
              </a:spcAft>
            </a:pPr>
            <a:r>
              <a:rPr lang="en-US" sz="1400" b="1" kern="1600" dirty="0">
                <a:solidFill>
                  <a:srgbClr val="0099A8"/>
                </a:solidFill>
                <a:effectLst/>
                <a:latin typeface="Calibri" panose="020F0502020204030204" pitchFamily="34" charset="0"/>
                <a:ea typeface="Times New Roman" panose="02020603050405020304" pitchFamily="18" charset="0"/>
              </a:rPr>
              <a:t>Anchor Standards</a:t>
            </a: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u="sng" cap="all" dirty="0">
                <a:solidFill>
                  <a:srgbClr val="373737"/>
                </a:solidFill>
                <a:effectLst/>
                <a:latin typeface="Calibri" panose="020F0502020204030204" pitchFamily="34" charset="0"/>
                <a:ea typeface="MS Mincho" panose="02020609040205080304" pitchFamily="49" charset="-128"/>
                <a:cs typeface="Times New Roman" panose="02020603050405020304" pitchFamily="18" charset="0"/>
                <a:hlinkClick r:id="rId3"/>
              </a:rPr>
              <a:t>CCSS.ELA-LITERACY.CCRA.R.1</a:t>
            </a:r>
            <a:b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br>
            <a: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t>Read closely to determine what the text says explicitly and to make logical inferences from it; cite specific textual evidence when writing or speaking to support conclusions drawn from the text.</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u="sng" cap="all" dirty="0">
                <a:solidFill>
                  <a:srgbClr val="373737"/>
                </a:solidFill>
                <a:effectLst/>
                <a:latin typeface="Calibri" panose="020F0502020204030204" pitchFamily="34" charset="0"/>
                <a:ea typeface="MS Mincho" panose="02020609040205080304" pitchFamily="49" charset="-128"/>
                <a:cs typeface="Times New Roman" panose="02020603050405020304" pitchFamily="18" charset="0"/>
                <a:hlinkClick r:id="rId4"/>
              </a:rPr>
              <a:t>CCSS.ELA-LITERACY.CCRA.W.9</a:t>
            </a:r>
            <a:br>
              <a:rPr lang="en-US" sz="1200" dirty="0">
                <a:effectLst/>
                <a:latin typeface="Calibri" panose="020F0502020204030204" pitchFamily="34" charset="0"/>
                <a:ea typeface="MS Mincho" panose="02020609040205080304" pitchFamily="49" charset="-128"/>
                <a:cs typeface="Times New Roman" panose="02020603050405020304" pitchFamily="18" charset="0"/>
              </a:rPr>
            </a:br>
            <a:r>
              <a:rPr lang="en-US" sz="1200" dirty="0">
                <a:effectLst/>
                <a:latin typeface="Calibri" panose="020F0502020204030204" pitchFamily="34" charset="0"/>
                <a:ea typeface="MS Mincho" panose="02020609040205080304" pitchFamily="49" charset="-128"/>
                <a:cs typeface="Times New Roman" panose="02020603050405020304" pitchFamily="18" charset="0"/>
              </a:rPr>
              <a:t>Draw evidence from literary or informational texts to support analysis, reflection, and research.</a:t>
            </a:r>
          </a:p>
          <a:p>
            <a:pPr marL="0" marR="0">
              <a:spcBef>
                <a:spcPts val="0"/>
              </a:spcBef>
              <a:spcAft>
                <a:spcPts val="0"/>
              </a:spcAft>
            </a:pPr>
            <a:r>
              <a:rPr lang="en-US" sz="1400" b="1" kern="1600" dirty="0">
                <a:solidFill>
                  <a:srgbClr val="0099A8"/>
                </a:solidFill>
                <a:effectLst/>
                <a:latin typeface="Calibri" panose="020F0502020204030204" pitchFamily="34" charset="0"/>
                <a:ea typeface="Times New Roman" panose="02020603050405020304" pitchFamily="18" charset="0"/>
              </a:rPr>
              <a:t>Common Core Standards</a:t>
            </a: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u="sng" cap="all" dirty="0">
                <a:solidFill>
                  <a:srgbClr val="373737"/>
                </a:solidFill>
                <a:effectLst/>
                <a:latin typeface="Calibri" panose="020F0502020204030204" pitchFamily="34" charset="0"/>
                <a:ea typeface="MS Mincho" panose="02020609040205080304" pitchFamily="49" charset="-128"/>
                <a:cs typeface="Times New Roman" panose="02020603050405020304" pitchFamily="18" charset="0"/>
                <a:hlinkClick r:id="rId5"/>
              </a:rPr>
              <a:t>CCSS.ELA-LITERACY.RI.4.7</a:t>
            </a:r>
            <a:b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br>
            <a: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t>Interpret information presented visually, orally, or quantitatively (e.g., in charts, graphs, diagrams, time lines, animations, or interactive elements on Web pages) and explain how the information contributes to an understanding of the text in which it appears.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u="sng" cap="all" dirty="0">
                <a:solidFill>
                  <a:srgbClr val="373737"/>
                </a:solidFill>
                <a:effectLst/>
                <a:latin typeface="Calibri" panose="020F0502020204030204" pitchFamily="34" charset="0"/>
                <a:ea typeface="MS Mincho" panose="02020609040205080304" pitchFamily="49" charset="-128"/>
                <a:cs typeface="Times New Roman" panose="02020603050405020304" pitchFamily="18" charset="0"/>
                <a:hlinkClick r:id="rId6"/>
              </a:rPr>
              <a:t>CCSS.ELA-LITERACY.SL.4.2</a:t>
            </a:r>
            <a:b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br>
            <a: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t>Paraphrase portions of a text read aloud or information presented in diverse media and formats, including visually, quantitatively, and orally.</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u="sng" cap="all" dirty="0">
                <a:solidFill>
                  <a:srgbClr val="373737"/>
                </a:solidFill>
                <a:effectLst/>
                <a:latin typeface="Calibri" panose="020F0502020204030204" pitchFamily="34" charset="0"/>
                <a:ea typeface="MS Mincho" panose="02020609040205080304" pitchFamily="49" charset="-128"/>
                <a:cs typeface="Times New Roman" panose="02020603050405020304" pitchFamily="18" charset="0"/>
                <a:hlinkClick r:id="rId7"/>
              </a:rPr>
              <a:t>CCSS.ELA-LITERACY.SL.5.2</a:t>
            </a:r>
            <a:b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br>
            <a:r>
              <a:rPr lang="en-US" sz="1200" dirty="0">
                <a:solidFill>
                  <a:srgbClr val="202020"/>
                </a:solidFill>
                <a:effectLst/>
                <a:latin typeface="Calibri" panose="020F0502020204030204" pitchFamily="34" charset="0"/>
                <a:ea typeface="MS Mincho" panose="02020609040205080304" pitchFamily="49" charset="-128"/>
                <a:cs typeface="Times New Roman" panose="02020603050405020304" pitchFamily="18" charset="0"/>
              </a:rPr>
              <a:t>Summarize a written text read aloud or information presented in diverse media and formats, including visually, quantitatively, and orally.</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u="sng" cap="all" dirty="0">
                <a:solidFill>
                  <a:srgbClr val="373737"/>
                </a:solidFill>
                <a:effectLst/>
                <a:latin typeface="Calibri" panose="020F0502020204030204" pitchFamily="34" charset="0"/>
                <a:ea typeface="MS Mincho" panose="02020609040205080304" pitchFamily="49" charset="-128"/>
                <a:cs typeface="Times New Roman" panose="02020603050405020304" pitchFamily="18" charset="0"/>
                <a:hlinkClick r:id="rId8"/>
              </a:rPr>
              <a:t>CCSS.ELA-LITERACY.L.4.4.C</a:t>
            </a:r>
            <a:r>
              <a:rPr lang="en-US" sz="1200" dirty="0">
                <a:effectLst/>
                <a:latin typeface="Calibri" panose="020F0502020204030204" pitchFamily="34" charset="0"/>
                <a:ea typeface="MS Mincho" panose="02020609040205080304" pitchFamily="49" charset="-128"/>
                <a:cs typeface="Times New Roman" panose="02020603050405020304" pitchFamily="18" charset="0"/>
              </a:rPr>
              <a:t> and </a:t>
            </a:r>
            <a:r>
              <a:rPr lang="en-US" sz="1200" u="sng" cap="all" dirty="0">
                <a:solidFill>
                  <a:srgbClr val="373737"/>
                </a:solidFill>
                <a:effectLst/>
                <a:latin typeface="Calibri" panose="020F0502020204030204" pitchFamily="34" charset="0"/>
                <a:ea typeface="MS Mincho" panose="02020609040205080304" pitchFamily="49" charset="-128"/>
                <a:cs typeface="Times New Roman" panose="02020603050405020304" pitchFamily="18" charset="0"/>
                <a:hlinkClick r:id="rId9"/>
              </a:rPr>
              <a:t>CCSS.ELA-LITERACY.L.5.4.C</a:t>
            </a:r>
            <a:br>
              <a:rPr lang="en-US" sz="1200" dirty="0">
                <a:effectLst/>
                <a:latin typeface="Calibri" panose="020F0502020204030204" pitchFamily="34" charset="0"/>
                <a:ea typeface="MS Mincho" panose="02020609040205080304" pitchFamily="49" charset="-128"/>
                <a:cs typeface="Times New Roman" panose="02020603050405020304" pitchFamily="18" charset="0"/>
              </a:rPr>
            </a:br>
            <a:r>
              <a:rPr lang="en-US" sz="1200" dirty="0">
                <a:effectLst/>
                <a:latin typeface="Calibri" panose="020F0502020204030204" pitchFamily="34" charset="0"/>
                <a:ea typeface="MS Mincho" panose="02020609040205080304" pitchFamily="49" charset="-128"/>
                <a:cs typeface="Times New Roman" panose="02020603050405020304" pitchFamily="18" charset="0"/>
              </a:rPr>
              <a:t>Consult reference materials (e.g., dictionaries, glossaries, thesauruses), both print and digital, to find the pronunciation and determine or clarify the precise meaning of key words and phrases.</a:t>
            </a:r>
          </a:p>
          <a:p>
            <a:pPr marL="0" marR="180340">
              <a:spcBef>
                <a:spcPts val="0"/>
              </a:spcBef>
              <a:spcAft>
                <a:spcPts val="0"/>
              </a:spcAft>
            </a:pPr>
            <a:r>
              <a:rPr lang="en-US" sz="1400" b="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Economics Standards</a:t>
            </a:r>
          </a:p>
          <a:p>
            <a:pPr marL="360045" marR="0" indent="-179705">
              <a:lnSpc>
                <a:spcPts val="1350"/>
              </a:lnSpc>
              <a:spcBef>
                <a:spcPts val="0"/>
              </a:spcBef>
              <a:spcAft>
                <a:spcPts val="0"/>
              </a:spcAft>
            </a:pPr>
            <a:r>
              <a:rPr lang="en-US" sz="1200" b="1"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0"/>
              </a:rPr>
              <a:t>Content Standard 10: Institutions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Not-for-profit organizations are established primarily for religious, health, educational, civic, or social purposes and are exempt from certain taxes.</a:t>
            </a:r>
          </a:p>
          <a:p>
            <a:pPr marL="0" marR="180340">
              <a:spcBef>
                <a:spcPts val="0"/>
              </a:spcBef>
              <a:spcAft>
                <a:spcPts val="0"/>
              </a:spcAft>
            </a:pPr>
            <a:r>
              <a:rPr lang="en-US" sz="1400" b="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Social Studies Standards</a:t>
            </a:r>
          </a:p>
          <a:p>
            <a:pPr marL="360045" marR="0" indent="-179705">
              <a:lnSpc>
                <a:spcPts val="1350"/>
              </a:lnSpc>
              <a:spcBef>
                <a:spcPts val="0"/>
              </a:spcBef>
              <a:spcAft>
                <a:spcPts val="0"/>
              </a:spcAft>
            </a:pPr>
            <a:r>
              <a:rPr lang="en-US" sz="1200" b="1" u="sng" dirty="0">
                <a:solidFill>
                  <a:srgbClr val="0000FF"/>
                </a:solidFill>
                <a:effectLst/>
                <a:latin typeface="Calibri" panose="020F0502020204030204" pitchFamily="34" charset="0"/>
                <a:ea typeface="MS Mincho" panose="02020609040205080304" pitchFamily="49" charset="-128"/>
                <a:cs typeface="Times New Roman" panose="02020603050405020304" pitchFamily="18" charset="0"/>
                <a:hlinkClick r:id="rId11"/>
              </a:rPr>
              <a:t>People, Places, &amp; Environments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Consider existing uses and propose and evaluate alternative uses of resources and land in home, school, community, the region, and beyond.</a:t>
            </a:r>
          </a:p>
          <a:p>
            <a:pPr algn="ctr"/>
            <a:br>
              <a:rPr lang="en-US" sz="1200" dirty="0">
                <a:effectLst/>
                <a:latin typeface="Calibri" panose="020F0502020204030204" pitchFamily="34" charset="0"/>
                <a:ea typeface="MS Mincho" panose="02020609040205080304" pitchFamily="49" charset="-128"/>
                <a:cs typeface="Times New Roman" panose="02020603050405020304" pitchFamily="18" charset="0"/>
              </a:rPr>
            </a:br>
            <a:r>
              <a:rPr lang="en-US" sz="1200" b="1" dirty="0">
                <a:effectLst/>
                <a:latin typeface="Calibri" panose="020F0502020204030204" pitchFamily="34" charset="0"/>
                <a:ea typeface="MS Mincho" panose="02020609040205080304" pitchFamily="49" charset="-128"/>
                <a:cs typeface="Times New Roman" panose="02020603050405020304" pitchFamily="18" charset="0"/>
              </a:rPr>
              <a:t>Teaching Notes</a:t>
            </a: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Ask students to share with a partner what they remember about last class’s lesson related to:</a:t>
            </a:r>
          </a:p>
          <a:p>
            <a:pPr marL="742950" marR="0" lvl="1" indent="-285750">
              <a:lnSpc>
                <a:spcPts val="135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Philanthropy</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ts val="135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Needs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ts val="135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Service</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ts val="135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Giving</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ts val="1350"/>
              </a:lnSpc>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Three T’s</a:t>
            </a:r>
            <a:endParaRPr lang="en-US" sz="16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Allow 3-4 minutes of partner sharing, and then call on several students to share their partner’s response to one of the key words listed.</a:t>
            </a:r>
          </a:p>
          <a:p>
            <a:pPr marL="0" marR="0">
              <a:lnSpc>
                <a:spcPts val="1500"/>
              </a:lnSpc>
              <a:spcBef>
                <a:spcPts val="0"/>
              </a:spcBef>
              <a:spcAft>
                <a:spcPts val="0"/>
              </a:spcAft>
            </a:pPr>
            <a:r>
              <a:rPr lang="en-US" sz="1200" b="1"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Teacher Might say</a:t>
            </a:r>
            <a:r>
              <a:rPr lang="en-US" sz="12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“Today we are going to build on what we learned in our last class.  We’re going to talk about more specific forms of philanthropy, as well as examples of philanthropy in communities.”</a:t>
            </a:r>
          </a:p>
          <a:p>
            <a:pPr marL="360045" marR="0" indent="0">
              <a:lnSpc>
                <a:spcPts val="1350"/>
              </a:lnSpc>
              <a:spcBef>
                <a:spcPts val="0"/>
              </a:spcBef>
              <a:spcAft>
                <a:spcPts val="500"/>
              </a:spcAft>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Display three posters on the wall each labeled with a different vocabulary word: nonprofit, charitable foundation, volunteer.</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Distribute vocabulary strips (L2R1). Provide one strip per student.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Ask students to look at their vocabulary strip on their desk and go to the poster on the wall that they think matches their definition.  Allow about 30 seconds</a:t>
            </a:r>
            <a:r>
              <a:rPr lang="en-US" sz="1200" baseline="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for students to find their poster.</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 students at their respective posters, ask them to discuss with their group what they know about their poster word (i.e. charitable foundations, nonprofits, volunteer) related to philanthropy.  They should write their ideas on their group poster.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Allow 1-2 minutes for small group discussion, then call on 1-2 students per group to share responses.</a:t>
            </a:r>
          </a:p>
          <a:p>
            <a:pPr marL="0" lvl="0" indent="0" algn="l" rtl="0">
              <a:spcBef>
                <a:spcPts val="0"/>
              </a:spcBef>
              <a:spcAft>
                <a:spcPts val="0"/>
              </a:spcAft>
              <a:buNone/>
            </a:pPr>
            <a:endParaRPr dirty="0"/>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ctr"/>
            <a:r>
              <a:rPr lang="en-US" b="1" dirty="0"/>
              <a:t>Teaching Notes</a:t>
            </a:r>
          </a:p>
          <a:p>
            <a:pPr marL="0" marR="180340" lvl="0" indent="0" algn="l" defTabSz="914400" rtl="0" eaLnBrk="1" fontAlgn="auto" latinLnBrk="0" hangingPunct="1">
              <a:lnSpc>
                <a:spcPts val="1500"/>
              </a:lnSpc>
              <a:spcBef>
                <a:spcPts val="0"/>
              </a:spcBef>
              <a:spcAft>
                <a:spcPts val="0"/>
              </a:spcAft>
              <a:buClr>
                <a:srgbClr val="C00000"/>
              </a:buClr>
              <a:buSzPts val="1100"/>
              <a:buFont typeface="Symbol" panose="05050102010706020507" pitchFamily="18" charset="2"/>
              <a:buNone/>
              <a:tabLst/>
              <a:defRPr/>
            </a:pPr>
            <a:r>
              <a:rPr lang="en-US" sz="1200" b="1" i="1" kern="1200" dirty="0">
                <a:solidFill>
                  <a:schemeClr val="tx1"/>
                </a:solidFill>
                <a:effectLst/>
                <a:latin typeface="+mn-lt"/>
                <a:ea typeface="+mn-ea"/>
                <a:cs typeface="+mn-cs"/>
              </a:rPr>
              <a:t>Teacher might say</a:t>
            </a:r>
            <a:r>
              <a:rPr lang="en-US" sz="1200" i="1" kern="1200" dirty="0">
                <a:solidFill>
                  <a:schemeClr val="tx1"/>
                </a:solidFill>
                <a:effectLst/>
                <a:latin typeface="+mn-lt"/>
                <a:ea typeface="+mn-ea"/>
                <a:cs typeface="+mn-cs"/>
              </a:rPr>
              <a:t>: “Let’s break this down. What do you know about the word ‘charity’ or the word ‘foundation’? What do you think it means when we bring them together?”</a:t>
            </a:r>
            <a:endParaRPr lang="en-US" sz="1200" kern="1200" dirty="0">
              <a:solidFill>
                <a:schemeClr val="tx1"/>
              </a:solidFill>
              <a:effectLst/>
              <a:latin typeface="+mn-lt"/>
              <a:ea typeface="+mn-ea"/>
              <a:cs typeface="+mn-cs"/>
            </a:endParaRPr>
          </a:p>
          <a:p>
            <a:pPr marL="0" marR="180340" lvl="0" indent="0">
              <a:lnSpc>
                <a:spcPts val="1500"/>
              </a:lnSpc>
              <a:spcBef>
                <a:spcPts val="0"/>
              </a:spcBef>
              <a:spcAft>
                <a:spcPts val="0"/>
              </a:spcAft>
              <a:buClr>
                <a:srgbClr val="C00000"/>
              </a:buClr>
              <a:buSzPts val="1100"/>
              <a:buFont typeface="Symbol" panose="05050102010706020507" pitchFamily="18" charset="2"/>
              <a:buNone/>
            </a:pP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for fade-in) </a:t>
            </a:r>
            <a:r>
              <a:rPr lang="en-US" sz="1200" i="1"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Charitable Foundation - an organization that is created and supported with money that people give in order to do something that helps society. </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Determine with the class if the word break-down discussion came close to the dictionary definition.</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Allow students 1-2 minutes to write their own definition of “charitable foundation” in their Student Workbook (L2V1).</a:t>
            </a:r>
          </a:p>
          <a:p>
            <a:pPr marL="0" lvl="0" indent="0" algn="l" rtl="0">
              <a:spcBef>
                <a:spcPts val="0"/>
              </a:spcBef>
              <a:spcAft>
                <a:spcPts val="0"/>
              </a:spcAft>
              <a:buNone/>
            </a:pPr>
            <a:endParaRPr dirty="0"/>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967724e28d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2967724e28d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ctr"/>
            <a:r>
              <a:rPr lang="en-US" b="1" dirty="0"/>
              <a:t>Teaching Notes</a:t>
            </a:r>
          </a:p>
          <a:p>
            <a:pPr algn="l"/>
            <a:r>
              <a:rPr lang="en-US" b="0" dirty="0"/>
              <a:t>Continue</a:t>
            </a:r>
            <a:r>
              <a:rPr lang="en-US" b="0" baseline="0" dirty="0"/>
              <a:t> vocabulary activity with:</a:t>
            </a:r>
          </a:p>
          <a:p>
            <a:pPr marL="742950" marR="0" lvl="1" indent="-285750">
              <a:lnSpc>
                <a:spcPts val="1350"/>
              </a:lnSpc>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N</a:t>
            </a:r>
            <a:r>
              <a:rPr lang="en-US" sz="1200" i="1" dirty="0">
                <a:effectLst/>
                <a:latin typeface="Calibri" panose="020F0502020204030204" pitchFamily="34" charset="0"/>
                <a:ea typeface="MS Mincho" panose="02020609040205080304" pitchFamily="49" charset="-128"/>
                <a:cs typeface="Times New Roman" panose="02020603050405020304" pitchFamily="18" charset="0"/>
              </a:rPr>
              <a:t>onprofit – </a:t>
            </a:r>
            <a:r>
              <a:rPr lang="en-US" sz="1200" dirty="0">
                <a:effectLst/>
                <a:latin typeface="Calibri" panose="020F0502020204030204" pitchFamily="34" charset="0"/>
                <a:ea typeface="MS Mincho" panose="02020609040205080304" pitchFamily="49" charset="-128"/>
                <a:cs typeface="Times New Roman" panose="02020603050405020304" pitchFamily="18" charset="0"/>
              </a:rPr>
              <a:t>an organization whose purpose is something other than making a profit. </a:t>
            </a:r>
            <a:r>
              <a:rPr lang="en-US" sz="12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(tap PPT for fade-in)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742950" marR="0" lvl="1" indent="-285750">
              <a:lnSpc>
                <a:spcPts val="1350"/>
              </a:lnSpc>
              <a:spcBef>
                <a:spcPts val="0"/>
              </a:spcBef>
              <a:spcAft>
                <a:spcPts val="500"/>
              </a:spcAft>
              <a:buFont typeface="Courier New" panose="02070309020205020404" pitchFamily="49" charset="0"/>
              <a:buChar char="o"/>
            </a:pPr>
            <a:r>
              <a:rPr lang="en-US" sz="1200" dirty="0">
                <a:effectLst/>
                <a:latin typeface="Times New Roman" panose="02020603050405020304" pitchFamily="18" charset="0"/>
                <a:ea typeface="MS Mincho" panose="02020609040205080304" pitchFamily="49" charset="-128"/>
                <a:cs typeface="Times New Roman" panose="02020603050405020304" pitchFamily="18" charset="0"/>
              </a:rPr>
              <a:t>Allow students 1-2 minutes to write their own definition of “non-profit” on their worksheet.</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dirty="0"/>
          </a:p>
        </p:txBody>
      </p:sp>
      <p:sp>
        <p:nvSpPr>
          <p:cNvPr id="113" name="Google Shape;113;g2967724e28d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967724e28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g2967724e28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ctr"/>
            <a:r>
              <a:rPr lang="en-US" b="1" dirty="0"/>
              <a:t>Teaching Notes</a:t>
            </a:r>
          </a:p>
          <a:p>
            <a:pPr algn="l"/>
            <a:r>
              <a:rPr lang="en-US" b="0" dirty="0"/>
              <a:t>Continue vocabulary activity with:</a:t>
            </a:r>
          </a:p>
          <a:p>
            <a:pPr marL="742950" marR="0" lvl="1" indent="-285750">
              <a:lnSpc>
                <a:spcPts val="1350"/>
              </a:lnSpc>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V</a:t>
            </a:r>
            <a:r>
              <a:rPr lang="en-US" sz="1200" i="1" dirty="0">
                <a:effectLst/>
                <a:latin typeface="Calibri" panose="020F0502020204030204" pitchFamily="34" charset="0"/>
                <a:ea typeface="MS Mincho" panose="02020609040205080304" pitchFamily="49" charset="-128"/>
                <a:cs typeface="Times New Roman" panose="02020603050405020304" pitchFamily="18" charset="0"/>
              </a:rPr>
              <a:t>olunteer -</a:t>
            </a:r>
            <a:r>
              <a:rPr lang="en-US" sz="1200" dirty="0">
                <a:effectLst/>
                <a:latin typeface="Calibri" panose="020F0502020204030204" pitchFamily="34" charset="0"/>
                <a:ea typeface="MS Mincho" panose="02020609040205080304" pitchFamily="49" charset="-128"/>
                <a:cs typeface="Times New Roman" panose="02020603050405020304" pitchFamily="18" charset="0"/>
              </a:rPr>
              <a:t> a person who willingly offers him or herself to do a service without getting paid. </a:t>
            </a:r>
            <a:r>
              <a:rPr lang="en-US" sz="12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 (tap PPT for fade-in)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Allow students 1-2 minutes to write their own definition of “volunteer” on their worksheet.</a:t>
            </a: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Call on 5-6 students to think of a synonym for volunteer.  </a:t>
            </a:r>
            <a:r>
              <a:rPr lang="en-US" sz="12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Tap PPT for fade-in “Philanthropist.”</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dirty="0"/>
          </a:p>
        </p:txBody>
      </p:sp>
      <p:sp>
        <p:nvSpPr>
          <p:cNvPr id="123" name="Google Shape;123;g2967724e28d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a:r>
              <a:rPr lang="en-US" b="1" dirty="0"/>
              <a:t>Teaching Notes</a:t>
            </a:r>
          </a:p>
          <a:p>
            <a:r>
              <a:rPr lang="en-US" sz="1200" b="1" i="1" kern="1200" dirty="0">
                <a:solidFill>
                  <a:schemeClr val="tx1"/>
                </a:solidFill>
                <a:effectLst/>
                <a:latin typeface="+mn-lt"/>
                <a:ea typeface="+mn-ea"/>
                <a:cs typeface="+mn-cs"/>
              </a:rPr>
              <a:t>Teacher might say</a:t>
            </a:r>
            <a:r>
              <a:rPr lang="en-US" sz="1200" i="1" kern="1200" dirty="0">
                <a:solidFill>
                  <a:schemeClr val="tx1"/>
                </a:solidFill>
                <a:effectLst/>
                <a:latin typeface="+mn-lt"/>
                <a:ea typeface="+mn-ea"/>
                <a:cs typeface="+mn-cs"/>
              </a:rPr>
              <a:t>: “We’re going to take a few minutes to find out more about nonprofit organizations, and to research some charitable foundations and volunteer opportunities.  We will be looking for answers to these big questions”: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is the mission statement?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Who do these nonprofits serve?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community needs are they meeting?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are they meeting these needs?</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(for groups that finish early)</a:t>
            </a:r>
            <a:r>
              <a:rPr lang="en-US" sz="1200" kern="1200" dirty="0">
                <a:solidFill>
                  <a:schemeClr val="tx1"/>
                </a:solidFill>
                <a:effectLst/>
                <a:latin typeface="+mn-lt"/>
                <a:ea typeface="+mn-ea"/>
                <a:cs typeface="+mn-cs"/>
              </a:rPr>
              <a:t> What else did you find out about this organization?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Divide students into 7 groups of three with one reader, one recorder and one speaker.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Explain that each group will research one of the following sources to answer questions (NOTE: teacher needs to share the links with their students ahead of time so groups can access the sites once assigned, or pre-load the links onto student devices): </a:t>
            </a:r>
          </a:p>
          <a:p>
            <a:pPr lvl="1"/>
            <a:r>
              <a:rPr lang="en-US" sz="1200" kern="1200" dirty="0">
                <a:solidFill>
                  <a:schemeClr val="tx1"/>
                </a:solidFill>
                <a:effectLst/>
                <a:latin typeface="+mn-lt"/>
                <a:ea typeface="+mn-ea"/>
                <a:cs typeface="+mn-cs"/>
              </a:rPr>
              <a:t>Group 1 - </a:t>
            </a:r>
            <a:r>
              <a:rPr lang="en-US" sz="1200" kern="1200" dirty="0" err="1">
                <a:solidFill>
                  <a:schemeClr val="tx1"/>
                </a:solidFill>
                <a:effectLst/>
                <a:latin typeface="+mn-lt"/>
                <a:ea typeface="+mn-ea"/>
                <a:cs typeface="+mn-cs"/>
                <a:hlinkClick r:id="rId3"/>
              </a:rPr>
              <a:t>StandUp</a:t>
            </a:r>
            <a:r>
              <a:rPr lang="en-US" sz="1200" kern="1200" dirty="0">
                <a:solidFill>
                  <a:schemeClr val="tx1"/>
                </a:solidFill>
                <a:effectLst/>
                <a:latin typeface="+mn-lt"/>
                <a:ea typeface="+mn-ea"/>
                <a:cs typeface="+mn-cs"/>
                <a:hlinkClick r:id="rId3"/>
              </a:rPr>
              <a:t> For Kids</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Group 2 - </a:t>
            </a:r>
            <a:r>
              <a:rPr lang="en-US" sz="1200" kern="1200" dirty="0">
                <a:solidFill>
                  <a:schemeClr val="tx1"/>
                </a:solidFill>
                <a:effectLst/>
                <a:latin typeface="+mn-lt"/>
                <a:ea typeface="+mn-ea"/>
                <a:cs typeface="+mn-cs"/>
                <a:hlinkClick r:id="rId4"/>
              </a:rPr>
              <a:t>Kaboom</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Group 3 - </a:t>
            </a:r>
            <a:r>
              <a:rPr lang="en-US" sz="1200" kern="1200" dirty="0">
                <a:solidFill>
                  <a:schemeClr val="tx1"/>
                </a:solidFill>
                <a:effectLst/>
                <a:latin typeface="+mn-lt"/>
                <a:ea typeface="+mn-ea"/>
                <a:cs typeface="+mn-cs"/>
                <a:hlinkClick r:id="rId5"/>
              </a:rPr>
              <a:t>OtterCares</a:t>
            </a:r>
            <a:r>
              <a:rPr lang="en-US" dirty="0">
                <a:effectLst/>
              </a:rPr>
              <a:t> </a:t>
            </a:r>
            <a:r>
              <a:rPr lang="en-US" sz="1200" kern="1200" dirty="0">
                <a:solidFill>
                  <a:schemeClr val="tx1"/>
                </a:solidFill>
                <a:effectLst/>
                <a:latin typeface="+mn-lt"/>
                <a:ea typeface="+mn-ea"/>
                <a:cs typeface="+mn-cs"/>
              </a:rPr>
              <a:t>Group 4 - </a:t>
            </a:r>
            <a:r>
              <a:rPr lang="en-US" sz="1200" kern="1200" dirty="0">
                <a:solidFill>
                  <a:schemeClr val="tx1"/>
                </a:solidFill>
                <a:effectLst/>
                <a:latin typeface="+mn-lt"/>
                <a:ea typeface="+mn-ea"/>
                <a:cs typeface="+mn-cs"/>
                <a:hlinkClick r:id="rId6"/>
              </a:rPr>
              <a:t>My Stuff Bags Foundation</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Group 5 - </a:t>
            </a:r>
            <a:r>
              <a:rPr lang="en-US" sz="1200" kern="1200" dirty="0">
                <a:solidFill>
                  <a:schemeClr val="tx1"/>
                </a:solidFill>
                <a:effectLst/>
                <a:latin typeface="+mn-lt"/>
                <a:ea typeface="+mn-ea"/>
                <a:cs typeface="+mn-cs"/>
                <a:hlinkClick r:id="rId7"/>
              </a:rPr>
              <a:t>Alex’s Lemonade Stand</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Group 6 - </a:t>
            </a:r>
            <a:r>
              <a:rPr lang="en-US" sz="1200" kern="1200" dirty="0">
                <a:solidFill>
                  <a:schemeClr val="tx1"/>
                </a:solidFill>
                <a:effectLst/>
                <a:latin typeface="+mn-lt"/>
                <a:ea typeface="+mn-ea"/>
                <a:cs typeface="+mn-cs"/>
                <a:hlinkClick r:id="rId8"/>
              </a:rPr>
              <a:t>Food Recovery Network</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Group 7 - </a:t>
            </a:r>
            <a:r>
              <a:rPr lang="en-US" sz="1200" kern="1200" dirty="0">
                <a:solidFill>
                  <a:schemeClr val="tx1"/>
                </a:solidFill>
                <a:effectLst/>
                <a:latin typeface="+mn-lt"/>
                <a:ea typeface="+mn-ea"/>
                <a:cs typeface="+mn-cs"/>
                <a:hlinkClick r:id="rId9"/>
              </a:rPr>
              <a:t>Hoops of Hope</a:t>
            </a:r>
            <a:endParaRPr 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TEACHER TIP</a:t>
            </a:r>
            <a:r>
              <a:rPr lang="en-US" sz="1200" i="1" kern="1200" dirty="0">
                <a:solidFill>
                  <a:schemeClr val="tx1"/>
                </a:solidFill>
                <a:effectLst/>
                <a:latin typeface="+mn-lt"/>
                <a:ea typeface="+mn-ea"/>
                <a:cs typeface="+mn-cs"/>
              </a:rPr>
              <a:t>] Teacher may replace these national organizations with known local organizations.</a:t>
            </a:r>
          </a:p>
          <a:p>
            <a:pPr marL="171450" indent="-171450">
              <a:buFont typeface="Arial" panose="020B0604020202020204" pitchFamily="34" charset="0"/>
              <a:buChar char="•"/>
            </a:pPr>
            <a:r>
              <a:rPr lang="en-US" sz="1200" i="1" kern="1200" dirty="0">
                <a:solidFill>
                  <a:schemeClr val="tx1"/>
                </a:solidFill>
                <a:effectLst/>
                <a:latin typeface="+mn-lt"/>
                <a:ea typeface="+mn-ea"/>
                <a:cs typeface="+mn-cs"/>
              </a:rPr>
              <a:t>Explain that the reader is in charge of reading the information aloud to their group, the writer will write the information down on their L2W1 worksheet, and the speaker(s) will share their findings with the class.</a:t>
            </a:r>
          </a:p>
          <a:p>
            <a:pPr marL="171450" indent="-171450">
              <a:buFont typeface="Arial" panose="020B0604020202020204" pitchFamily="34" charset="0"/>
              <a:buChar char="•"/>
            </a:pPr>
            <a:r>
              <a:rPr lang="en-US" sz="1000" kern="1200" dirty="0">
                <a:solidFill>
                  <a:schemeClr val="tx1"/>
                </a:solidFill>
                <a:effectLst/>
                <a:latin typeface="+mn-lt"/>
                <a:ea typeface="+mn-ea"/>
                <a:cs typeface="+mn-cs"/>
              </a:rPr>
              <a:t>(tap PPT to fade-in) But first…</a:t>
            </a:r>
          </a:p>
          <a:p>
            <a:pPr marL="171450" indent="-171450">
              <a:buFont typeface="Arial" panose="020B0604020202020204" pitchFamily="34" charset="0"/>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Once groups have found their website, show PPT Slide 7 to refer to the questions they need to answer.</a:t>
            </a:r>
          </a:p>
          <a:p>
            <a:pPr marL="0" lvl="0" indent="0" algn="l" rtl="0">
              <a:spcBef>
                <a:spcPts val="0"/>
              </a:spcBef>
              <a:spcAft>
                <a:spcPts val="0"/>
              </a:spcAft>
              <a:buNone/>
            </a:pPr>
            <a:endParaRPr dirty="0"/>
          </a:p>
        </p:txBody>
      </p:sp>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677803830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ctr"/>
            <a:r>
              <a:rPr lang="en-US" b="1" dirty="0"/>
              <a:t>Teacher Notes</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Teacher will model the process of inquiry while researching at The Humane Society website.</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742950" marR="180340" lvl="1" indent="-285750">
              <a:lnSpc>
                <a:spcPts val="1500"/>
              </a:lnSpc>
              <a:spcBef>
                <a:spcPts val="0"/>
              </a:spcBef>
              <a:spcAft>
                <a:spcPts val="0"/>
              </a:spcAft>
              <a:buClr>
                <a:srgbClr val="808080"/>
              </a:buClr>
              <a:buFont typeface="Courier New" panose="02070309020205020404" pitchFamily="49" charset="0"/>
              <a:buChar char="o"/>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to fade in) </a:t>
            </a: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Nonprofit – The Humane Society</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742950" marR="180340" lvl="1" indent="-285750">
              <a:lnSpc>
                <a:spcPts val="1500"/>
              </a:lnSpc>
              <a:spcBef>
                <a:spcPts val="0"/>
              </a:spcBef>
              <a:spcAft>
                <a:spcPts val="0"/>
              </a:spcAft>
              <a:buClr>
                <a:srgbClr val="808080"/>
              </a:buClr>
              <a:buFont typeface="Courier New" panose="02070309020205020404" pitchFamily="49" charset="0"/>
              <a:buChar char="o"/>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to fade in) </a:t>
            </a:r>
            <a:r>
              <a:rPr lang="en-US" sz="1200" i="0"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each of the following questions, followed by a suggested answer</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1143000" marR="180340" lvl="2" indent="-228600">
              <a:lnSpc>
                <a:spcPts val="1500"/>
              </a:lnSpc>
              <a:spcBef>
                <a:spcPts val="0"/>
              </a:spcBef>
              <a:spcAft>
                <a:spcPts val="0"/>
              </a:spcAft>
              <a:buClr>
                <a:srgbClr val="D8262E"/>
              </a:buClr>
              <a:buFont typeface="Symbol" panose="05050102010706020507" pitchFamily="18" charset="2"/>
              <a:buChar char=""/>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What is the mission statement?</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 Celebrating animals. Confronting Cruelty.</a:t>
            </a:r>
          </a:p>
          <a:p>
            <a:pPr marL="1143000" marR="180340" lvl="2" indent="-228600">
              <a:lnSpc>
                <a:spcPts val="1500"/>
              </a:lnSpc>
              <a:spcBef>
                <a:spcPts val="0"/>
              </a:spcBef>
              <a:spcAft>
                <a:spcPts val="0"/>
              </a:spcAft>
              <a:buClr>
                <a:srgbClr val="D8262E"/>
              </a:buClr>
              <a:buFont typeface="Symbol" panose="05050102010706020507" pitchFamily="18" charset="2"/>
              <a:buChar char=""/>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Who do these nonprofits serve? </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Animals and animal shelters</a:t>
            </a:r>
          </a:p>
          <a:p>
            <a:pPr marL="1143000" marR="180340" lvl="2" indent="-228600">
              <a:lnSpc>
                <a:spcPts val="1500"/>
              </a:lnSpc>
              <a:spcBef>
                <a:spcPts val="0"/>
              </a:spcBef>
              <a:spcAft>
                <a:spcPts val="0"/>
              </a:spcAft>
              <a:buClr>
                <a:srgbClr val="D8262E"/>
              </a:buClr>
              <a:buFont typeface="Symbol" panose="05050102010706020507" pitchFamily="18" charset="2"/>
              <a:buChar char=""/>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What community needs are they meeting? </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Providing care, rescue, and services for animals in crisis </a:t>
            </a:r>
          </a:p>
          <a:p>
            <a:pPr marL="1143000" marR="180340" lvl="2" indent="-228600">
              <a:lnSpc>
                <a:spcPts val="1500"/>
              </a:lnSpc>
              <a:spcBef>
                <a:spcPts val="0"/>
              </a:spcBef>
              <a:spcAft>
                <a:spcPts val="0"/>
              </a:spcAft>
              <a:buClr>
                <a:srgbClr val="D8262E"/>
              </a:buClr>
              <a:buFont typeface="Symbol" panose="05050102010706020507" pitchFamily="18" charset="2"/>
              <a:buChar char=""/>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How are they meeting these needs? </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Help to pass laws that protect animals </a:t>
            </a:r>
          </a:p>
          <a:p>
            <a:pPr marL="1143000" marR="180340" lvl="2" indent="-228600">
              <a:lnSpc>
                <a:spcPts val="1500"/>
              </a:lnSpc>
              <a:spcBef>
                <a:spcPts val="0"/>
              </a:spcBef>
              <a:spcAft>
                <a:spcPts val="0"/>
              </a:spcAft>
              <a:buClr>
                <a:srgbClr val="D8262E"/>
              </a:buClr>
              <a:buFont typeface="Symbol" panose="05050102010706020507" pitchFamily="18" charset="2"/>
              <a:buChar char=""/>
            </a:pPr>
            <a:r>
              <a:rPr lang="en-US" sz="1200" i="0" dirty="0">
                <a:solidFill>
                  <a:srgbClr val="31859C"/>
                </a:solidFill>
                <a:effectLst/>
                <a:latin typeface="Calibri" panose="020F0502020204030204" pitchFamily="34" charset="0"/>
                <a:ea typeface="MS Mincho" panose="02020609040205080304" pitchFamily="49" charset="-128"/>
                <a:cs typeface="Times New Roman" panose="02020603050405020304" pitchFamily="18" charset="0"/>
              </a:rPr>
              <a:t>(for groups that finish early)</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What else did you find out about this organization? </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The Humane Society provides direct care to more than 100,000 animals each year.  </a:t>
            </a:r>
          </a:p>
          <a:p>
            <a:pPr marL="0" lvl="0" indent="0" algn="l" rtl="0">
              <a:spcBef>
                <a:spcPts val="0"/>
              </a:spcBef>
              <a:spcAft>
                <a:spcPts val="0"/>
              </a:spcAft>
              <a:buNone/>
            </a:pPr>
            <a:endParaRPr dirty="0"/>
          </a:p>
        </p:txBody>
      </p:sp>
      <p:sp>
        <p:nvSpPr>
          <p:cNvPr id="142" name="Google Shape;142;g2967780383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9677803830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ctr"/>
            <a:r>
              <a:rPr lang="en-US" b="1" dirty="0"/>
              <a:t>Teaching Notes</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Once groups have found their website, students can refer to the questions on PPT Slide 7 to help them answer the questions.</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D8262E"/>
              </a:buClr>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Close this activity by calling on the speaker in each group to present their findings to the class (1-2 minute presentations).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Teacher (or volunteer student) can write responses on the board (or project PPT slide 7) </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 </a:t>
            </a:r>
          </a:p>
          <a:p>
            <a:pPr marL="0" marR="180340" indent="0">
              <a:lnSpc>
                <a:spcPts val="1500"/>
              </a:lnSpc>
              <a:spcBef>
                <a:spcPts val="0"/>
              </a:spcBef>
              <a:spcAft>
                <a:spcPts val="0"/>
              </a:spcAft>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20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[Optional Alternate Extension Activity – w/o technology, whole group]</a:t>
            </a:r>
          </a:p>
          <a:p>
            <a:pPr marL="540385" marR="180340">
              <a:lnSpc>
                <a:spcPts val="1500"/>
              </a:lnSpc>
              <a:spcBef>
                <a:spcPts val="0"/>
              </a:spcBef>
              <a:spcAft>
                <a:spcPts val="0"/>
              </a:spcAft>
            </a:pPr>
            <a:r>
              <a:rPr lang="en-US" sz="160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This can be a whole group activity, in which the teacher projects these websites and prompts discussion with questions about how the purpose of each nonprofit, why it was founded, and volunteer opportunities.</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dirty="0"/>
          </a:p>
        </p:txBody>
      </p:sp>
      <p:sp>
        <p:nvSpPr>
          <p:cNvPr id="150" name="Google Shape;150;g29677803830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a:r>
              <a:rPr lang="en-US" b="1" dirty="0"/>
              <a:t>Teaching</a:t>
            </a:r>
            <a:r>
              <a:rPr lang="en-US" b="1" baseline="0" dirty="0"/>
              <a:t> Notes</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Ask students to write a need in the community, explain why it is a need, and how they could give of their time, talent and/or treasure, using the bottom their worksheets (L2W1 – Exit Ticket).</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Close the lesson by thanking students for their thoughtful ideas and participation, and ask them to discuss with a parent or guardian an issue that they would like to work together on.  They will report on this in the next class.</a:t>
            </a:r>
          </a:p>
          <a:p>
            <a:pPr marL="0" marR="0">
              <a:lnSpc>
                <a:spcPts val="1200"/>
              </a:lnSpc>
              <a:spcBef>
                <a:spcPts val="0"/>
              </a:spcBef>
              <a:spcAft>
                <a:spcPts val="0"/>
              </a:spcAft>
            </a:pPr>
            <a:r>
              <a:rPr lang="en-US" sz="1200" b="1"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[Optional Alternate Extension Activity – in class] </a:t>
            </a:r>
            <a:r>
              <a:rPr lang="en-US" sz="120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Students can write, or draw and label, a need in the community onto ¼ sheets of paper to create a class collage.</a:t>
            </a:r>
          </a:p>
          <a:p>
            <a:pPr marL="0" marR="0">
              <a:lnSpc>
                <a:spcPts val="1200"/>
              </a:lnSpc>
              <a:spcBef>
                <a:spcPts val="0"/>
              </a:spcBef>
              <a:spcAft>
                <a:spcPts val="0"/>
              </a:spcAft>
            </a:pPr>
            <a:r>
              <a:rPr lang="en-US" sz="1200" b="1" i="1" dirty="0">
                <a:effectLst/>
                <a:latin typeface="Calibri" panose="020F0502020204030204" pitchFamily="34" charset="0"/>
                <a:ea typeface="MS Mincho" panose="02020609040205080304" pitchFamily="49" charset="-128"/>
                <a:cs typeface="Times New Roman" panose="02020603050405020304" pitchFamily="18" charset="0"/>
              </a:rPr>
              <a:t>[Optional Alternate Extension Activity – at home] </a:t>
            </a:r>
            <a:r>
              <a:rPr lang="en-US" sz="1200" i="1" dirty="0">
                <a:effectLst/>
                <a:latin typeface="Calibri" panose="020F0502020204030204" pitchFamily="34" charset="0"/>
                <a:ea typeface="MS Mincho" panose="02020609040205080304" pitchFamily="49" charset="-128"/>
                <a:cs typeface="Times New Roman" panose="02020603050405020304" pitchFamily="18" charset="0"/>
              </a:rPr>
              <a:t>Students can share with parent or guardian what type of nonprofit they would create to meet a need in their community.</a:t>
            </a:r>
            <a:endParaRPr lang="en-US" b="0" i="1" dirty="0"/>
          </a:p>
          <a:p>
            <a:pPr marL="0" lvl="0" indent="0" algn="l" rtl="0">
              <a:spcBef>
                <a:spcPts val="0"/>
              </a:spcBef>
              <a:spcAft>
                <a:spcPts val="0"/>
              </a:spcAft>
              <a:buNone/>
            </a:pPr>
            <a:endParaRPr dirty="0"/>
          </a:p>
        </p:txBody>
      </p:sp>
      <p:sp>
        <p:nvSpPr>
          <p:cNvPr id="185" name="Google Shape;18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Generic 1">
  <p:cSld name="Cover – Generic 1">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p:nvPr/>
        </p:nvSpPr>
        <p:spPr>
          <a:xfrm>
            <a:off x="0" y="1920240"/>
            <a:ext cx="12192000" cy="4937760"/>
          </a:xfrm>
          <a:prstGeom prst="rect">
            <a:avLst/>
          </a:prstGeom>
          <a:solidFill>
            <a:srgbClr val="E741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2"/>
          <p:cNvSpPr txBox="1">
            <a:spLocks noGrp="1"/>
          </p:cNvSpPr>
          <p:nvPr>
            <p:ph type="ctrTitle"/>
          </p:nvPr>
        </p:nvSpPr>
        <p:spPr>
          <a:xfrm>
            <a:off x="653143" y="2708156"/>
            <a:ext cx="10885714" cy="1280160"/>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653143" y="4407954"/>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rgbClr val="F2F2F2"/>
              </a:buClr>
              <a:buSzPts val="2400"/>
              <a:buFont typeface="Arial"/>
              <a:buNone/>
              <a:defRPr sz="2400" b="0" i="0" u="none" strike="noStrike" cap="none">
                <a:solidFill>
                  <a:srgbClr val="F2F2F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body" idx="2"/>
          </p:nvPr>
        </p:nvSpPr>
        <p:spPr>
          <a:xfrm>
            <a:off x="3856038" y="6130593"/>
            <a:ext cx="4479925" cy="288441"/>
          </a:xfrm>
          <a:prstGeom prst="rect">
            <a:avLst/>
          </a:prstGeom>
          <a:noFill/>
          <a:ln>
            <a:noFill/>
          </a:ln>
        </p:spPr>
        <p:txBody>
          <a:bodyPr spcFirstLastPara="1" wrap="square" lIns="0" tIns="0" rIns="0" bIns="0" anchor="ctr" anchorCtr="0">
            <a:noAutofit/>
          </a:bodyPr>
          <a:lstStyle>
            <a:lvl1pPr marL="457200" marR="0" lvl="0" indent="-228600" algn="ctr" rtl="0">
              <a:lnSpc>
                <a:spcPct val="110000"/>
              </a:lnSpc>
              <a:spcBef>
                <a:spcPts val="1000"/>
              </a:spcBef>
              <a:spcAft>
                <a:spcPts val="0"/>
              </a:spcAft>
              <a:buClr>
                <a:srgbClr val="FAD7E3"/>
              </a:buClr>
              <a:buSzPts val="900"/>
              <a:buFont typeface="Arial"/>
              <a:buNone/>
              <a:defRPr sz="900" b="0" i="0" u="none" strike="noStrike" cap="none">
                <a:solidFill>
                  <a:srgbClr val="FAD7E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5" name="Google Shape;15;p2" descr="A picture containing logo&#10;&#10;Description automatically generated"/>
          <p:cNvPicPr preferRelativeResize="0"/>
          <p:nvPr/>
        </p:nvPicPr>
        <p:blipFill rotWithShape="1">
          <a:blip r:embed="rId2">
            <a:alphaModFix/>
          </a:blip>
          <a:srcRect/>
          <a:stretch/>
        </p:blipFill>
        <p:spPr>
          <a:xfrm>
            <a:off x="3942303" y="634408"/>
            <a:ext cx="3486491" cy="6402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ansition – Photo 2">
  <p:cSld name="Transition – Photo 2">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2"/>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2"/>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12"/>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70" name="Google Shape;70;p12"/>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71" name="Google Shape;71;p12"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ransition – Photo 3">
  <p:cSld name="Transition – Photo 3">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3"/>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75" name="Google Shape;75;p13"/>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76" name="Google Shape;76;p13"/>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77" name="Google Shape;77;p13"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ransition – Photo 4">
  <p:cSld name="1_Transition – Photo 4">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4"/>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4"/>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14"/>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82" name="Google Shape;82;p14"/>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83" name="Google Shape;83;p14"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d – Simple">
  <p:cSld name="End – Simple">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p:nvPr/>
        </p:nvSpPr>
        <p:spPr>
          <a:xfrm>
            <a:off x="0" y="1920240"/>
            <a:ext cx="12192000" cy="4937760"/>
          </a:xfrm>
          <a:prstGeom prst="rect">
            <a:avLst/>
          </a:prstGeom>
          <a:solidFill>
            <a:srgbClr val="E741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15"/>
          <p:cNvSpPr txBox="1">
            <a:spLocks noGrp="1"/>
          </p:cNvSpPr>
          <p:nvPr>
            <p:ph type="ctrTitle"/>
          </p:nvPr>
        </p:nvSpPr>
        <p:spPr>
          <a:xfrm>
            <a:off x="653143" y="3429000"/>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7" name="Google Shape;87;p15" descr="A picture containing logo&#10;&#10;Description automatically generated"/>
          <p:cNvPicPr preferRelativeResize="0"/>
          <p:nvPr/>
        </p:nvPicPr>
        <p:blipFill rotWithShape="1">
          <a:blip r:embed="rId2">
            <a:alphaModFix/>
          </a:blip>
          <a:srcRect/>
          <a:stretch/>
        </p:blipFill>
        <p:spPr>
          <a:xfrm>
            <a:off x="3942303" y="634408"/>
            <a:ext cx="3486491" cy="64028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 With subhead">
  <p:cSld name="End – With subhead">
    <p:bg>
      <p:bgPr>
        <a:solidFill>
          <a:schemeClr val="lt1"/>
        </a:solidFill>
        <a:effectLst/>
      </p:bgPr>
    </p:bg>
    <p:spTree>
      <p:nvGrpSpPr>
        <p:cNvPr id="1" name="Shape 88"/>
        <p:cNvGrpSpPr/>
        <p:nvPr/>
      </p:nvGrpSpPr>
      <p:grpSpPr>
        <a:xfrm>
          <a:off x="0" y="0"/>
          <a:ext cx="0" cy="0"/>
          <a:chOff x="0" y="0"/>
          <a:chExt cx="0" cy="0"/>
        </a:xfrm>
      </p:grpSpPr>
      <p:sp>
        <p:nvSpPr>
          <p:cNvPr id="89" name="Google Shape;89;p16"/>
          <p:cNvSpPr/>
          <p:nvPr/>
        </p:nvSpPr>
        <p:spPr>
          <a:xfrm>
            <a:off x="0" y="1920240"/>
            <a:ext cx="12192000" cy="4937760"/>
          </a:xfrm>
          <a:prstGeom prst="rect">
            <a:avLst/>
          </a:prstGeom>
          <a:solidFill>
            <a:srgbClr val="E741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0" name="Google Shape;90;p16"/>
          <p:cNvSpPr txBox="1">
            <a:spLocks noGrp="1"/>
          </p:cNvSpPr>
          <p:nvPr>
            <p:ph type="ctrTitle"/>
          </p:nvPr>
        </p:nvSpPr>
        <p:spPr>
          <a:xfrm>
            <a:off x="653143" y="2714091"/>
            <a:ext cx="10885714" cy="1124872"/>
          </a:xfrm>
          <a:prstGeom prst="rect">
            <a:avLst/>
          </a:prstGeom>
          <a:noFill/>
          <a:ln>
            <a:noFill/>
          </a:ln>
        </p:spPr>
        <p:txBody>
          <a:bodyPr spcFirstLastPara="1" wrap="square" lIns="0" tIns="0" rIns="0" bIns="0" anchor="b"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6"/>
          <p:cNvSpPr txBox="1">
            <a:spLocks noGrp="1"/>
          </p:cNvSpPr>
          <p:nvPr>
            <p:ph type="subTitle" idx="1"/>
          </p:nvPr>
        </p:nvSpPr>
        <p:spPr>
          <a:xfrm>
            <a:off x="2165311" y="4292202"/>
            <a:ext cx="7861379" cy="1275683"/>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rgbClr val="352F2D"/>
              </a:buClr>
              <a:buSzPts val="2000"/>
              <a:buFont typeface="Arial"/>
              <a:buNone/>
              <a:defRPr sz="2000" b="0" i="0" u="none" strike="noStrike" cap="none">
                <a:solidFill>
                  <a:srgbClr val="352F2D"/>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92" name="Google Shape;92;p16" descr="A picture containing logo&#10;&#10;Description automatically generated"/>
          <p:cNvPicPr preferRelativeResize="0"/>
          <p:nvPr/>
        </p:nvPicPr>
        <p:blipFill rotWithShape="1">
          <a:blip r:embed="rId2">
            <a:alphaModFix/>
          </a:blip>
          <a:srcRect/>
          <a:stretch/>
        </p:blipFill>
        <p:spPr>
          <a:xfrm>
            <a:off x="3942303" y="634408"/>
            <a:ext cx="3486491" cy="6402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Generic 2">
  <p:cSld name="Cover – Generic 2">
    <p:bg>
      <p:bgPr>
        <a:solidFill>
          <a:schemeClr val="dk2"/>
        </a:solidFill>
        <a:effectLst/>
      </p:bgPr>
    </p:bg>
    <p:spTree>
      <p:nvGrpSpPr>
        <p:cNvPr id="1" name="Shape 16"/>
        <p:cNvGrpSpPr/>
        <p:nvPr/>
      </p:nvGrpSpPr>
      <p:grpSpPr>
        <a:xfrm>
          <a:off x="0" y="0"/>
          <a:ext cx="0" cy="0"/>
          <a:chOff x="0" y="0"/>
          <a:chExt cx="0" cy="0"/>
        </a:xfrm>
      </p:grpSpPr>
      <p:sp>
        <p:nvSpPr>
          <p:cNvPr id="17" name="Google Shape;17;p3"/>
          <p:cNvSpPr/>
          <p:nvPr/>
        </p:nvSpPr>
        <p:spPr>
          <a:xfrm>
            <a:off x="7932420" y="0"/>
            <a:ext cx="425958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3"/>
          <p:cNvSpPr txBox="1">
            <a:spLocks noGrp="1"/>
          </p:cNvSpPr>
          <p:nvPr>
            <p:ph type="ctrTitle"/>
          </p:nvPr>
        </p:nvSpPr>
        <p:spPr>
          <a:xfrm>
            <a:off x="609600" y="1605788"/>
            <a:ext cx="6406342" cy="2161722"/>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subTitle" idx="1"/>
          </p:nvPr>
        </p:nvSpPr>
        <p:spPr>
          <a:xfrm>
            <a:off x="609600" y="4035865"/>
            <a:ext cx="6406342"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rgbClr val="F2F2F2"/>
              </a:buClr>
              <a:buSzPts val="2400"/>
              <a:buFont typeface="Arial"/>
              <a:buNone/>
              <a:defRPr sz="2400" b="0" i="0" u="none" strike="noStrike" cap="none">
                <a:solidFill>
                  <a:srgbClr val="F2F2F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FAD7E3"/>
              </a:buClr>
              <a:buSzPts val="900"/>
              <a:buFont typeface="Arial"/>
              <a:buNone/>
              <a:defRPr sz="900" b="0" i="0" u="none" strike="noStrike" cap="none">
                <a:solidFill>
                  <a:srgbClr val="FAD7E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1" name="Google Shape;21;p3" descr="A picture containing text, clipart&#10;&#10;Description automatically generated"/>
          <p:cNvPicPr preferRelativeResize="0"/>
          <p:nvPr/>
        </p:nvPicPr>
        <p:blipFill rotWithShape="1">
          <a:blip r:embed="rId2">
            <a:alphaModFix/>
          </a:blip>
          <a:srcRect/>
          <a:stretch/>
        </p:blipFill>
        <p:spPr>
          <a:xfrm>
            <a:off x="8835639" y="3205223"/>
            <a:ext cx="2441418" cy="4475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hoto 1">
  <p:cSld name="Cover – Photo 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4"/>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4"/>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7" name="Google Shape;27;p4"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Photo 2">
  <p:cSld name="Cover – Photo 2">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5"/>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2" name="Google Shape;32;p5"/>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3" name="Google Shape;33;p5"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Photo 3">
  <p:cSld name="Cover – Photo 3">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6"/>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6"/>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6"/>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8" name="Google Shape;38;p6"/>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9" name="Google Shape;39;p6"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ver – Photo 4">
  <p:cSld name="1_Cover – Photo 4">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7"/>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7"/>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7"/>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5" name="Google Shape;45;p7"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ransition – Brown">
  <p:cSld name="Transition – Brown">
    <p:bg>
      <p:bgPr>
        <a:solidFill>
          <a:schemeClr val="dk1"/>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9"/>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rgbClr val="F2F2F2"/>
                </a:solidFill>
                <a:latin typeface="Century Gothic"/>
                <a:ea typeface="Century Gothic"/>
                <a:cs typeface="Century Gothic"/>
                <a:sym typeface="Century Gothic"/>
              </a:defRPr>
            </a:lvl1pPr>
            <a:lvl2pPr marL="0" lvl="1" indent="0" algn="r">
              <a:spcBef>
                <a:spcPts val="0"/>
              </a:spcBef>
              <a:buNone/>
              <a:defRPr sz="800" b="1" i="0" u="none" strike="noStrike" cap="none">
                <a:solidFill>
                  <a:srgbClr val="F2F2F2"/>
                </a:solidFill>
                <a:latin typeface="Century Gothic"/>
                <a:ea typeface="Century Gothic"/>
                <a:cs typeface="Century Gothic"/>
                <a:sym typeface="Century Gothic"/>
              </a:defRPr>
            </a:lvl2pPr>
            <a:lvl3pPr marL="0" lvl="2" indent="0" algn="r">
              <a:spcBef>
                <a:spcPts val="0"/>
              </a:spcBef>
              <a:buNone/>
              <a:defRPr sz="800" b="1" i="0" u="none" strike="noStrike" cap="none">
                <a:solidFill>
                  <a:srgbClr val="F2F2F2"/>
                </a:solidFill>
                <a:latin typeface="Century Gothic"/>
                <a:ea typeface="Century Gothic"/>
                <a:cs typeface="Century Gothic"/>
                <a:sym typeface="Century Gothic"/>
              </a:defRPr>
            </a:lvl3pPr>
            <a:lvl4pPr marL="0" lvl="3" indent="0" algn="r">
              <a:spcBef>
                <a:spcPts val="0"/>
              </a:spcBef>
              <a:buNone/>
              <a:defRPr sz="800" b="1" i="0" u="none" strike="noStrike" cap="none">
                <a:solidFill>
                  <a:srgbClr val="F2F2F2"/>
                </a:solidFill>
                <a:latin typeface="Century Gothic"/>
                <a:ea typeface="Century Gothic"/>
                <a:cs typeface="Century Gothic"/>
                <a:sym typeface="Century Gothic"/>
              </a:defRPr>
            </a:lvl4pPr>
            <a:lvl5pPr marL="0" lvl="4" indent="0" algn="r">
              <a:spcBef>
                <a:spcPts val="0"/>
              </a:spcBef>
              <a:buNone/>
              <a:defRPr sz="800" b="1" i="0" u="none" strike="noStrike" cap="none">
                <a:solidFill>
                  <a:srgbClr val="F2F2F2"/>
                </a:solidFill>
                <a:latin typeface="Century Gothic"/>
                <a:ea typeface="Century Gothic"/>
                <a:cs typeface="Century Gothic"/>
                <a:sym typeface="Century Gothic"/>
              </a:defRPr>
            </a:lvl5pPr>
            <a:lvl6pPr marL="0" lvl="5" indent="0" algn="r">
              <a:spcBef>
                <a:spcPts val="0"/>
              </a:spcBef>
              <a:buNone/>
              <a:defRPr sz="800" b="1" i="0" u="none" strike="noStrike" cap="none">
                <a:solidFill>
                  <a:srgbClr val="F2F2F2"/>
                </a:solidFill>
                <a:latin typeface="Century Gothic"/>
                <a:ea typeface="Century Gothic"/>
                <a:cs typeface="Century Gothic"/>
                <a:sym typeface="Century Gothic"/>
              </a:defRPr>
            </a:lvl6pPr>
            <a:lvl7pPr marL="0" lvl="6" indent="0" algn="r">
              <a:spcBef>
                <a:spcPts val="0"/>
              </a:spcBef>
              <a:buNone/>
              <a:defRPr sz="800" b="1" i="0" u="none" strike="noStrike" cap="none">
                <a:solidFill>
                  <a:srgbClr val="F2F2F2"/>
                </a:solidFill>
                <a:latin typeface="Century Gothic"/>
                <a:ea typeface="Century Gothic"/>
                <a:cs typeface="Century Gothic"/>
                <a:sym typeface="Century Gothic"/>
              </a:defRPr>
            </a:lvl7pPr>
            <a:lvl8pPr marL="0" lvl="7" indent="0" algn="r">
              <a:spcBef>
                <a:spcPts val="0"/>
              </a:spcBef>
              <a:buNone/>
              <a:defRPr sz="800" b="1" i="0" u="none" strike="noStrike" cap="none">
                <a:solidFill>
                  <a:srgbClr val="F2F2F2"/>
                </a:solidFill>
                <a:latin typeface="Century Gothic"/>
                <a:ea typeface="Century Gothic"/>
                <a:cs typeface="Century Gothic"/>
                <a:sym typeface="Century Gothic"/>
              </a:defRPr>
            </a:lvl8pPr>
            <a:lvl9pPr marL="0" lvl="8" indent="0" algn="r">
              <a:spcBef>
                <a:spcPts val="0"/>
              </a:spcBef>
              <a:buNone/>
              <a:defRPr sz="800" b="1" i="0" u="none" strike="noStrike" cap="none">
                <a:solidFill>
                  <a:srgbClr val="F2F2F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51" name="Google Shape;51;p9"/>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52" name="Google Shape;52;p9"/>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53" name="Google Shape;53;p9" descr="A picture containing text, clipart&#10;&#10;Description automatically generated"/>
          <p:cNvPicPr preferRelativeResize="0"/>
          <p:nvPr/>
        </p:nvPicPr>
        <p:blipFill rotWithShape="1">
          <a:blip r:embed="rId2">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ransition – Pink">
  <p:cSld name="Transition – Pink">
    <p:bg>
      <p:bgPr>
        <a:solidFill>
          <a:schemeClr val="dk2"/>
        </a:solidFill>
        <a:effectLst/>
      </p:bgPr>
    </p:bg>
    <p:spTree>
      <p:nvGrpSpPr>
        <p:cNvPr id="1" name="Shape 54"/>
        <p:cNvGrpSpPr/>
        <p:nvPr/>
      </p:nvGrpSpPr>
      <p:grpSpPr>
        <a:xfrm>
          <a:off x="0" y="0"/>
          <a:ext cx="0" cy="0"/>
          <a:chOff x="0" y="0"/>
          <a:chExt cx="0" cy="0"/>
        </a:xfrm>
      </p:grpSpPr>
      <p:sp>
        <p:nvSpPr>
          <p:cNvPr id="55" name="Google Shape;55;p10"/>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rgbClr val="FAD7E3"/>
                </a:solidFill>
                <a:latin typeface="Century Gothic"/>
                <a:ea typeface="Century Gothic"/>
                <a:cs typeface="Century Gothic"/>
                <a:sym typeface="Century Gothic"/>
              </a:defRPr>
            </a:lvl1pPr>
            <a:lvl2pPr marL="0" lvl="1" indent="0" algn="r">
              <a:spcBef>
                <a:spcPts val="0"/>
              </a:spcBef>
              <a:buNone/>
              <a:defRPr sz="800" b="1" i="0" u="none" strike="noStrike" cap="none">
                <a:solidFill>
                  <a:srgbClr val="FAD7E3"/>
                </a:solidFill>
                <a:latin typeface="Century Gothic"/>
                <a:ea typeface="Century Gothic"/>
                <a:cs typeface="Century Gothic"/>
                <a:sym typeface="Century Gothic"/>
              </a:defRPr>
            </a:lvl2pPr>
            <a:lvl3pPr marL="0" lvl="2" indent="0" algn="r">
              <a:spcBef>
                <a:spcPts val="0"/>
              </a:spcBef>
              <a:buNone/>
              <a:defRPr sz="800" b="1" i="0" u="none" strike="noStrike" cap="none">
                <a:solidFill>
                  <a:srgbClr val="FAD7E3"/>
                </a:solidFill>
                <a:latin typeface="Century Gothic"/>
                <a:ea typeface="Century Gothic"/>
                <a:cs typeface="Century Gothic"/>
                <a:sym typeface="Century Gothic"/>
              </a:defRPr>
            </a:lvl3pPr>
            <a:lvl4pPr marL="0" lvl="3" indent="0" algn="r">
              <a:spcBef>
                <a:spcPts val="0"/>
              </a:spcBef>
              <a:buNone/>
              <a:defRPr sz="800" b="1" i="0" u="none" strike="noStrike" cap="none">
                <a:solidFill>
                  <a:srgbClr val="FAD7E3"/>
                </a:solidFill>
                <a:latin typeface="Century Gothic"/>
                <a:ea typeface="Century Gothic"/>
                <a:cs typeface="Century Gothic"/>
                <a:sym typeface="Century Gothic"/>
              </a:defRPr>
            </a:lvl4pPr>
            <a:lvl5pPr marL="0" lvl="4" indent="0" algn="r">
              <a:spcBef>
                <a:spcPts val="0"/>
              </a:spcBef>
              <a:buNone/>
              <a:defRPr sz="800" b="1" i="0" u="none" strike="noStrike" cap="none">
                <a:solidFill>
                  <a:srgbClr val="FAD7E3"/>
                </a:solidFill>
                <a:latin typeface="Century Gothic"/>
                <a:ea typeface="Century Gothic"/>
                <a:cs typeface="Century Gothic"/>
                <a:sym typeface="Century Gothic"/>
              </a:defRPr>
            </a:lvl5pPr>
            <a:lvl6pPr marL="0" lvl="5" indent="0" algn="r">
              <a:spcBef>
                <a:spcPts val="0"/>
              </a:spcBef>
              <a:buNone/>
              <a:defRPr sz="800" b="1" i="0" u="none" strike="noStrike" cap="none">
                <a:solidFill>
                  <a:srgbClr val="FAD7E3"/>
                </a:solidFill>
                <a:latin typeface="Century Gothic"/>
                <a:ea typeface="Century Gothic"/>
                <a:cs typeface="Century Gothic"/>
                <a:sym typeface="Century Gothic"/>
              </a:defRPr>
            </a:lvl6pPr>
            <a:lvl7pPr marL="0" lvl="6" indent="0" algn="r">
              <a:spcBef>
                <a:spcPts val="0"/>
              </a:spcBef>
              <a:buNone/>
              <a:defRPr sz="800" b="1" i="0" u="none" strike="noStrike" cap="none">
                <a:solidFill>
                  <a:srgbClr val="FAD7E3"/>
                </a:solidFill>
                <a:latin typeface="Century Gothic"/>
                <a:ea typeface="Century Gothic"/>
                <a:cs typeface="Century Gothic"/>
                <a:sym typeface="Century Gothic"/>
              </a:defRPr>
            </a:lvl7pPr>
            <a:lvl8pPr marL="0" lvl="7" indent="0" algn="r">
              <a:spcBef>
                <a:spcPts val="0"/>
              </a:spcBef>
              <a:buNone/>
              <a:defRPr sz="800" b="1" i="0" u="none" strike="noStrike" cap="none">
                <a:solidFill>
                  <a:srgbClr val="FAD7E3"/>
                </a:solidFill>
                <a:latin typeface="Century Gothic"/>
                <a:ea typeface="Century Gothic"/>
                <a:cs typeface="Century Gothic"/>
                <a:sym typeface="Century Gothic"/>
              </a:defRPr>
            </a:lvl8pPr>
            <a:lvl9pPr marL="0" lvl="8" indent="0" algn="r">
              <a:spcBef>
                <a:spcPts val="0"/>
              </a:spcBef>
              <a:buNone/>
              <a:defRPr sz="800" b="1" i="0" u="none" strike="noStrike" cap="none">
                <a:solidFill>
                  <a:srgbClr val="FAD7E3"/>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10"/>
          <p:cNvCxnSpPr/>
          <p:nvPr/>
        </p:nvCxnSpPr>
        <p:spPr>
          <a:xfrm>
            <a:off x="0" y="6292712"/>
            <a:ext cx="12192000" cy="0"/>
          </a:xfrm>
          <a:prstGeom prst="straightConnector1">
            <a:avLst/>
          </a:prstGeom>
          <a:noFill/>
          <a:ln w="9525" cap="flat" cmpd="sng">
            <a:solidFill>
              <a:schemeClr val="dk1"/>
            </a:solidFill>
            <a:prstDash val="solid"/>
            <a:miter lim="800000"/>
            <a:headEnd type="none" w="sm" len="sm"/>
            <a:tailEnd type="none" w="sm" len="sm"/>
          </a:ln>
        </p:spPr>
      </p:cxnSp>
      <p:sp>
        <p:nvSpPr>
          <p:cNvPr id="57" name="Google Shape;57;p10"/>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10"/>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rgbClr val="F2F2F2"/>
              </a:buClr>
              <a:buSzPts val="2400"/>
              <a:buFont typeface="Arial"/>
              <a:buNone/>
              <a:defRPr sz="2400" b="0" i="0" u="none" strike="noStrike" cap="none">
                <a:solidFill>
                  <a:srgbClr val="F2F2F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59" name="Google Shape;59;p10" descr="A picture containing text, clipart&#10;&#10;Description automatically generated"/>
          <p:cNvPicPr preferRelativeResize="0"/>
          <p:nvPr/>
        </p:nvPicPr>
        <p:blipFill rotWithShape="1">
          <a:blip r:embed="rId2">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ransition – Photo 1">
  <p:cSld name="Transition – Photo 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1"/>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1"/>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11"/>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64" name="Google Shape;64;p11"/>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65" name="Google Shape;65;p11"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1" i="0" u="none" strike="noStrike" cap="none">
                <a:solidFill>
                  <a:schemeClr val="lt2"/>
                </a:solidFill>
                <a:latin typeface="Century Gothic"/>
                <a:ea typeface="Century Gothic"/>
                <a:cs typeface="Century Gothic"/>
                <a:sym typeface="Century Gothic"/>
              </a:defRPr>
            </a:lvl1pPr>
            <a:lvl2pPr marL="0" marR="0" lvl="1" indent="0" algn="r" rtl="0">
              <a:spcBef>
                <a:spcPts val="0"/>
              </a:spcBef>
              <a:buNone/>
              <a:defRPr sz="800" b="1" i="0" u="none" strike="noStrike" cap="none">
                <a:solidFill>
                  <a:schemeClr val="lt2"/>
                </a:solidFill>
                <a:latin typeface="Century Gothic"/>
                <a:ea typeface="Century Gothic"/>
                <a:cs typeface="Century Gothic"/>
                <a:sym typeface="Century Gothic"/>
              </a:defRPr>
            </a:lvl2pPr>
            <a:lvl3pPr marL="0" marR="0" lvl="2" indent="0" algn="r" rtl="0">
              <a:spcBef>
                <a:spcPts val="0"/>
              </a:spcBef>
              <a:buNone/>
              <a:defRPr sz="800" b="1" i="0" u="none" strike="noStrike" cap="none">
                <a:solidFill>
                  <a:schemeClr val="lt2"/>
                </a:solidFill>
                <a:latin typeface="Century Gothic"/>
                <a:ea typeface="Century Gothic"/>
                <a:cs typeface="Century Gothic"/>
                <a:sym typeface="Century Gothic"/>
              </a:defRPr>
            </a:lvl3pPr>
            <a:lvl4pPr marL="0" marR="0" lvl="3" indent="0" algn="r" rtl="0">
              <a:spcBef>
                <a:spcPts val="0"/>
              </a:spcBef>
              <a:buNone/>
              <a:defRPr sz="800" b="1" i="0" u="none" strike="noStrike" cap="none">
                <a:solidFill>
                  <a:schemeClr val="lt2"/>
                </a:solidFill>
                <a:latin typeface="Century Gothic"/>
                <a:ea typeface="Century Gothic"/>
                <a:cs typeface="Century Gothic"/>
                <a:sym typeface="Century Gothic"/>
              </a:defRPr>
            </a:lvl4pPr>
            <a:lvl5pPr marL="0" marR="0" lvl="4" indent="0" algn="r" rtl="0">
              <a:spcBef>
                <a:spcPts val="0"/>
              </a:spcBef>
              <a:buNone/>
              <a:defRPr sz="800" b="1" i="0" u="none" strike="noStrike" cap="none">
                <a:solidFill>
                  <a:schemeClr val="lt2"/>
                </a:solidFill>
                <a:latin typeface="Century Gothic"/>
                <a:ea typeface="Century Gothic"/>
                <a:cs typeface="Century Gothic"/>
                <a:sym typeface="Century Gothic"/>
              </a:defRPr>
            </a:lvl5pPr>
            <a:lvl6pPr marL="0" marR="0" lvl="5" indent="0" algn="r" rtl="0">
              <a:spcBef>
                <a:spcPts val="0"/>
              </a:spcBef>
              <a:buNone/>
              <a:defRPr sz="800" b="1" i="0" u="none" strike="noStrike" cap="none">
                <a:solidFill>
                  <a:schemeClr val="lt2"/>
                </a:solidFill>
                <a:latin typeface="Century Gothic"/>
                <a:ea typeface="Century Gothic"/>
                <a:cs typeface="Century Gothic"/>
                <a:sym typeface="Century Gothic"/>
              </a:defRPr>
            </a:lvl6pPr>
            <a:lvl7pPr marL="0" marR="0" lvl="6" indent="0" algn="r" rtl="0">
              <a:spcBef>
                <a:spcPts val="0"/>
              </a:spcBef>
              <a:buNone/>
              <a:defRPr sz="800" b="1" i="0" u="none" strike="noStrike" cap="none">
                <a:solidFill>
                  <a:schemeClr val="lt2"/>
                </a:solidFill>
                <a:latin typeface="Century Gothic"/>
                <a:ea typeface="Century Gothic"/>
                <a:cs typeface="Century Gothic"/>
                <a:sym typeface="Century Gothic"/>
              </a:defRPr>
            </a:lvl7pPr>
            <a:lvl8pPr marL="0" marR="0" lvl="7" indent="0" algn="r" rtl="0">
              <a:spcBef>
                <a:spcPts val="0"/>
              </a:spcBef>
              <a:buNone/>
              <a:defRPr sz="800" b="1" i="0" u="none" strike="noStrike" cap="none">
                <a:solidFill>
                  <a:schemeClr val="lt2"/>
                </a:solidFill>
                <a:latin typeface="Century Gothic"/>
                <a:ea typeface="Century Gothic"/>
                <a:cs typeface="Century Gothic"/>
                <a:sym typeface="Century Gothic"/>
              </a:defRPr>
            </a:lvl8pPr>
            <a:lvl9pPr marL="0" marR="0" lvl="8" indent="0" algn="r" rtl="0">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hyperlink" Target="http://www.foodrecoverynetwork.org/about-1/" TargetMode="External"/><Relationship Id="rId3" Type="http://schemas.openxmlformats.org/officeDocument/2006/relationships/hyperlink" Target="http://www.standupforkids.org/about/default.aspx" TargetMode="External"/><Relationship Id="rId7" Type="http://schemas.openxmlformats.org/officeDocument/2006/relationships/hyperlink" Target="http://www.alexslemonade.org/about/our-mission-history"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mystuffbags.org/about/mission/" TargetMode="External"/><Relationship Id="rId5" Type="http://schemas.openxmlformats.org/officeDocument/2006/relationships/hyperlink" Target="http://www.ottercares.org/purpose/" TargetMode="External"/><Relationship Id="rId4" Type="http://schemas.openxmlformats.org/officeDocument/2006/relationships/hyperlink" Target="https://kaboom.org/about_kaboom/our_mission_vision" TargetMode="External"/><Relationship Id="rId9" Type="http://schemas.openxmlformats.org/officeDocument/2006/relationships/hyperlink" Target="http://www.hoopsofhope.org/how-it-all-started.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humanesociety.org/about/overview/?credit=web_id93480558"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foodrecoverynetwork.org/about-1/" TargetMode="External"/><Relationship Id="rId3" Type="http://schemas.openxmlformats.org/officeDocument/2006/relationships/hyperlink" Target="http://www.standupforkids.org/about/default.aspx" TargetMode="External"/><Relationship Id="rId7" Type="http://schemas.openxmlformats.org/officeDocument/2006/relationships/hyperlink" Target="http://www.alexslemonade.org/about/our-mission-history"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mystuffbags.org/about/mission/" TargetMode="External"/><Relationship Id="rId5" Type="http://schemas.openxmlformats.org/officeDocument/2006/relationships/hyperlink" Target="http://www.ottercares.org/purpose/" TargetMode="External"/><Relationship Id="rId4" Type="http://schemas.openxmlformats.org/officeDocument/2006/relationships/hyperlink" Target="https://kaboom.org/about_kaboom/our_mission_vision" TargetMode="External"/><Relationship Id="rId9" Type="http://schemas.openxmlformats.org/officeDocument/2006/relationships/hyperlink" Target="http://www.hoopsofhope.org/how-it-all-started.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ctrTitle"/>
          </p:nvPr>
        </p:nvSpPr>
        <p:spPr>
          <a:xfrm>
            <a:off x="691946" y="2093160"/>
            <a:ext cx="4800000" cy="45027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lt1"/>
              </a:buClr>
              <a:buSzPts val="4400"/>
              <a:buFont typeface="Century Gothic"/>
              <a:buNone/>
            </a:pPr>
            <a:r>
              <a:rPr lang="en-US"/>
              <a:t>LESSON 2 - WHAT DOES PHILANTHROPY HAVE TO DO WITH YOU?</a:t>
            </a:r>
            <a:endParaRPr/>
          </a:p>
        </p:txBody>
      </p:sp>
      <p:pic>
        <p:nvPicPr>
          <p:cNvPr id="99" name="Google Shape;99;p17"/>
          <p:cNvPicPr preferRelativeResize="0"/>
          <p:nvPr/>
        </p:nvPicPr>
        <p:blipFill>
          <a:blip r:embed="rId3">
            <a:alphaModFix/>
          </a:blip>
          <a:stretch>
            <a:fillRect/>
          </a:stretch>
        </p:blipFill>
        <p:spPr>
          <a:xfrm>
            <a:off x="6139800" y="2662488"/>
            <a:ext cx="5327024" cy="3364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ctrTitle"/>
          </p:nvPr>
        </p:nvSpPr>
        <p:spPr>
          <a:xfrm>
            <a:off x="381000" y="531900"/>
            <a:ext cx="7149300" cy="1348800"/>
          </a:xfrm>
          <a:prstGeom prst="rect">
            <a:avLst/>
          </a:prstGeom>
          <a:noFill/>
          <a:ln>
            <a:noFill/>
          </a:ln>
        </p:spPr>
        <p:txBody>
          <a:bodyPr spcFirstLastPara="1" wrap="square" lIns="0" tIns="0" rIns="0" bIns="0" anchor="b" anchorCtr="0">
            <a:normAutofit fontScale="90000"/>
          </a:bodyPr>
          <a:lstStyle/>
          <a:p>
            <a:pPr marL="0" lvl="0" indent="0" algn="l" rtl="0">
              <a:lnSpc>
                <a:spcPct val="100000"/>
              </a:lnSpc>
              <a:spcBef>
                <a:spcPts val="0"/>
              </a:spcBef>
              <a:spcAft>
                <a:spcPts val="0"/>
              </a:spcAft>
              <a:buClr>
                <a:schemeClr val="lt1"/>
              </a:buClr>
              <a:buSzPct val="100000"/>
              <a:buFont typeface="Century Gothic"/>
              <a:buNone/>
            </a:pPr>
            <a:r>
              <a:rPr lang="en-US"/>
              <a:t>What do you know about </a:t>
            </a:r>
            <a:r>
              <a:rPr lang="en-US">
                <a:solidFill>
                  <a:srgbClr val="543019"/>
                </a:solidFill>
              </a:rPr>
              <a:t>CHARITABLE FOUNDATIONS?</a:t>
            </a:r>
            <a:endParaRPr>
              <a:solidFill>
                <a:srgbClr val="543019"/>
              </a:solidFill>
            </a:endParaRPr>
          </a:p>
        </p:txBody>
      </p:sp>
      <p:sp>
        <p:nvSpPr>
          <p:cNvPr id="106" name="Google Shape;106;p18"/>
          <p:cNvSpPr txBox="1">
            <a:spLocks noGrp="1"/>
          </p:cNvSpPr>
          <p:nvPr>
            <p:ph type="subTitle" idx="1"/>
          </p:nvPr>
        </p:nvSpPr>
        <p:spPr>
          <a:xfrm>
            <a:off x="340000" y="4915225"/>
            <a:ext cx="7149300" cy="1461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u="sng"/>
              <a:t>Charitable Foundation</a:t>
            </a:r>
            <a:r>
              <a:rPr lang="en-US"/>
              <a:t> - An organization that is created and supported with money that people give in order to do something that helps society.</a:t>
            </a:r>
            <a:endParaRPr/>
          </a:p>
        </p:txBody>
      </p:sp>
      <p:pic>
        <p:nvPicPr>
          <p:cNvPr id="107" name="Google Shape;107;p18"/>
          <p:cNvPicPr preferRelativeResize="0"/>
          <p:nvPr/>
        </p:nvPicPr>
        <p:blipFill>
          <a:blip r:embed="rId3">
            <a:alphaModFix/>
          </a:blip>
          <a:stretch>
            <a:fillRect/>
          </a:stretch>
        </p:blipFill>
        <p:spPr>
          <a:xfrm>
            <a:off x="8215575" y="5780650"/>
            <a:ext cx="895350" cy="876300"/>
          </a:xfrm>
          <a:prstGeom prst="rect">
            <a:avLst/>
          </a:prstGeom>
          <a:noFill/>
          <a:ln>
            <a:noFill/>
          </a:ln>
        </p:spPr>
      </p:pic>
      <p:sp>
        <p:nvSpPr>
          <p:cNvPr id="108" name="Google Shape;108;p18"/>
          <p:cNvSpPr txBox="1">
            <a:spLocks noGrp="1"/>
          </p:cNvSpPr>
          <p:nvPr>
            <p:ph type="subTitle" idx="1"/>
          </p:nvPr>
        </p:nvSpPr>
        <p:spPr>
          <a:xfrm>
            <a:off x="9231200" y="5731200"/>
            <a:ext cx="2719800" cy="1058700"/>
          </a:xfrm>
          <a:prstGeom prst="rect">
            <a:avLst/>
          </a:prstGeom>
          <a:no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rgbClr val="F2F2F2"/>
              </a:buClr>
              <a:buSzPts val="2400"/>
              <a:buNone/>
            </a:pPr>
            <a:r>
              <a:rPr lang="en-US" sz="1700" dirty="0"/>
              <a:t>Explain how philanthropy affects you and your community</a:t>
            </a:r>
            <a:endParaRPr sz="1700" dirty="0"/>
          </a:p>
        </p:txBody>
      </p:sp>
      <p:pic>
        <p:nvPicPr>
          <p:cNvPr id="109" name="Google Shape;109;p18"/>
          <p:cNvPicPr preferRelativeResize="0"/>
          <p:nvPr/>
        </p:nvPicPr>
        <p:blipFill>
          <a:blip r:embed="rId4">
            <a:alphaModFix/>
          </a:blip>
          <a:stretch>
            <a:fillRect/>
          </a:stretch>
        </p:blipFill>
        <p:spPr>
          <a:xfrm>
            <a:off x="815475" y="2120525"/>
            <a:ext cx="6512900" cy="24435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9"/>
          <p:cNvSpPr txBox="1">
            <a:spLocks noGrp="1"/>
          </p:cNvSpPr>
          <p:nvPr>
            <p:ph type="ctrTitle"/>
          </p:nvPr>
        </p:nvSpPr>
        <p:spPr>
          <a:xfrm>
            <a:off x="410150" y="347320"/>
            <a:ext cx="6406200" cy="1348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4400"/>
              <a:buFont typeface="Century Gothic"/>
              <a:buNone/>
            </a:pPr>
            <a:r>
              <a:rPr lang="en-US"/>
              <a:t>What do you know about </a:t>
            </a:r>
            <a:r>
              <a:rPr lang="en-US">
                <a:solidFill>
                  <a:srgbClr val="543019"/>
                </a:solidFill>
              </a:rPr>
              <a:t>NONPROFITS?</a:t>
            </a:r>
            <a:endParaRPr>
              <a:solidFill>
                <a:srgbClr val="543019"/>
              </a:solidFill>
            </a:endParaRPr>
          </a:p>
        </p:txBody>
      </p:sp>
      <p:sp>
        <p:nvSpPr>
          <p:cNvPr id="116" name="Google Shape;116;p19"/>
          <p:cNvSpPr txBox="1">
            <a:spLocks noGrp="1"/>
          </p:cNvSpPr>
          <p:nvPr>
            <p:ph type="subTitle" idx="1"/>
          </p:nvPr>
        </p:nvSpPr>
        <p:spPr>
          <a:xfrm>
            <a:off x="410150" y="2350775"/>
            <a:ext cx="7361100" cy="19233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u="sng"/>
              <a:t>Nonprofit</a:t>
            </a:r>
            <a:r>
              <a:rPr lang="en-US"/>
              <a:t> - An organization whose purpose is something other than making a profit.</a:t>
            </a:r>
            <a:endParaRPr/>
          </a:p>
        </p:txBody>
      </p:sp>
      <p:pic>
        <p:nvPicPr>
          <p:cNvPr id="117" name="Google Shape;117;p19"/>
          <p:cNvPicPr preferRelativeResize="0"/>
          <p:nvPr/>
        </p:nvPicPr>
        <p:blipFill>
          <a:blip r:embed="rId3">
            <a:alphaModFix/>
          </a:blip>
          <a:stretch>
            <a:fillRect/>
          </a:stretch>
        </p:blipFill>
        <p:spPr>
          <a:xfrm>
            <a:off x="8215575" y="5780650"/>
            <a:ext cx="895350" cy="876300"/>
          </a:xfrm>
          <a:prstGeom prst="rect">
            <a:avLst/>
          </a:prstGeom>
          <a:noFill/>
          <a:ln>
            <a:noFill/>
          </a:ln>
        </p:spPr>
      </p:pic>
      <p:sp>
        <p:nvSpPr>
          <p:cNvPr id="118" name="Google Shape;118;p19"/>
          <p:cNvSpPr txBox="1">
            <a:spLocks noGrp="1"/>
          </p:cNvSpPr>
          <p:nvPr>
            <p:ph type="subTitle" idx="1"/>
          </p:nvPr>
        </p:nvSpPr>
        <p:spPr>
          <a:xfrm>
            <a:off x="9231200" y="5731200"/>
            <a:ext cx="2719800" cy="1058700"/>
          </a:xfrm>
          <a:prstGeom prst="rect">
            <a:avLst/>
          </a:prstGeom>
          <a:no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rgbClr val="F2F2F2"/>
              </a:buClr>
              <a:buSzPts val="2400"/>
              <a:buNone/>
            </a:pPr>
            <a:r>
              <a:rPr lang="en-US" sz="1700" dirty="0"/>
              <a:t>Explain how philanthropy affects you and your community</a:t>
            </a:r>
          </a:p>
        </p:txBody>
      </p:sp>
      <p:pic>
        <p:nvPicPr>
          <p:cNvPr id="119" name="Google Shape;119;p19"/>
          <p:cNvPicPr preferRelativeResize="0"/>
          <p:nvPr/>
        </p:nvPicPr>
        <p:blipFill>
          <a:blip r:embed="rId4">
            <a:alphaModFix/>
          </a:blip>
          <a:stretch>
            <a:fillRect/>
          </a:stretch>
        </p:blipFill>
        <p:spPr>
          <a:xfrm>
            <a:off x="254725" y="3675400"/>
            <a:ext cx="7149325" cy="2981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0"/>
          <p:cNvSpPr txBox="1">
            <a:spLocks noGrp="1"/>
          </p:cNvSpPr>
          <p:nvPr>
            <p:ph type="ctrTitle"/>
          </p:nvPr>
        </p:nvSpPr>
        <p:spPr>
          <a:xfrm>
            <a:off x="381000" y="1668420"/>
            <a:ext cx="6406200" cy="1348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4400"/>
              <a:buFont typeface="Century Gothic"/>
              <a:buNone/>
            </a:pPr>
            <a:r>
              <a:rPr lang="en-US"/>
              <a:t>What do you know about </a:t>
            </a:r>
            <a:r>
              <a:rPr lang="en-US">
                <a:solidFill>
                  <a:srgbClr val="543019"/>
                </a:solidFill>
              </a:rPr>
              <a:t>VOLUNTEER?</a:t>
            </a:r>
            <a:endParaRPr>
              <a:solidFill>
                <a:srgbClr val="543019"/>
              </a:solidFill>
            </a:endParaRPr>
          </a:p>
        </p:txBody>
      </p:sp>
      <p:sp>
        <p:nvSpPr>
          <p:cNvPr id="126" name="Google Shape;126;p20"/>
          <p:cNvSpPr txBox="1">
            <a:spLocks noGrp="1"/>
          </p:cNvSpPr>
          <p:nvPr>
            <p:ph type="subTitle" idx="1"/>
          </p:nvPr>
        </p:nvSpPr>
        <p:spPr>
          <a:xfrm>
            <a:off x="381000" y="3370725"/>
            <a:ext cx="7149300" cy="1461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u="sng"/>
              <a:t>Volunteer</a:t>
            </a:r>
            <a:r>
              <a:rPr lang="en-US"/>
              <a:t> - A person who willingly offers him or herself to do some service without getting paid.</a:t>
            </a:r>
            <a:endParaRPr/>
          </a:p>
        </p:txBody>
      </p:sp>
      <p:pic>
        <p:nvPicPr>
          <p:cNvPr id="127" name="Google Shape;127;p20"/>
          <p:cNvPicPr preferRelativeResize="0"/>
          <p:nvPr/>
        </p:nvPicPr>
        <p:blipFill>
          <a:blip r:embed="rId3">
            <a:alphaModFix/>
          </a:blip>
          <a:stretch>
            <a:fillRect/>
          </a:stretch>
        </p:blipFill>
        <p:spPr>
          <a:xfrm>
            <a:off x="8215575" y="5780650"/>
            <a:ext cx="895350" cy="876300"/>
          </a:xfrm>
          <a:prstGeom prst="rect">
            <a:avLst/>
          </a:prstGeom>
          <a:noFill/>
          <a:ln>
            <a:noFill/>
          </a:ln>
        </p:spPr>
      </p:pic>
      <p:sp>
        <p:nvSpPr>
          <p:cNvPr id="128" name="Google Shape;128;p20"/>
          <p:cNvSpPr txBox="1">
            <a:spLocks noGrp="1"/>
          </p:cNvSpPr>
          <p:nvPr>
            <p:ph type="subTitle" idx="1"/>
          </p:nvPr>
        </p:nvSpPr>
        <p:spPr>
          <a:xfrm>
            <a:off x="9231200" y="5731200"/>
            <a:ext cx="2719800" cy="1058700"/>
          </a:xfrm>
          <a:prstGeom prst="rect">
            <a:avLst/>
          </a:prstGeom>
          <a:no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rgbClr val="F2F2F2"/>
              </a:buClr>
              <a:buSzPts val="2400"/>
              <a:buNone/>
            </a:pPr>
            <a:r>
              <a:rPr lang="en-US" sz="1700" dirty="0"/>
              <a:t>Explain how philanthropy affects you and your community</a:t>
            </a:r>
          </a:p>
        </p:txBody>
      </p:sp>
      <p:pic>
        <p:nvPicPr>
          <p:cNvPr id="129" name="Google Shape;129;p20"/>
          <p:cNvPicPr preferRelativeResize="0"/>
          <p:nvPr/>
        </p:nvPicPr>
        <p:blipFill>
          <a:blip r:embed="rId4">
            <a:alphaModFix/>
          </a:blip>
          <a:stretch>
            <a:fillRect/>
          </a:stretch>
        </p:blipFill>
        <p:spPr>
          <a:xfrm>
            <a:off x="6052200" y="307825"/>
            <a:ext cx="5822274" cy="2509200"/>
          </a:xfrm>
          <a:prstGeom prst="rect">
            <a:avLst/>
          </a:prstGeom>
          <a:noFill/>
          <a:ln>
            <a:noFill/>
          </a:ln>
        </p:spPr>
      </p:pic>
      <p:sp>
        <p:nvSpPr>
          <p:cNvPr id="130" name="Google Shape;130;p20"/>
          <p:cNvSpPr txBox="1"/>
          <p:nvPr/>
        </p:nvSpPr>
        <p:spPr>
          <a:xfrm>
            <a:off x="8616200" y="3050150"/>
            <a:ext cx="2836500" cy="6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20"/>
          <p:cNvSpPr txBox="1">
            <a:spLocks noGrp="1"/>
          </p:cNvSpPr>
          <p:nvPr>
            <p:ph type="subTitle" idx="1"/>
          </p:nvPr>
        </p:nvSpPr>
        <p:spPr>
          <a:xfrm>
            <a:off x="381000" y="6118750"/>
            <a:ext cx="4202400" cy="538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b="1" u="sng"/>
              <a:t>SYNONYM: PHILANTHROPIST</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ctrTitle"/>
          </p:nvPr>
        </p:nvSpPr>
        <p:spPr>
          <a:xfrm>
            <a:off x="642918" y="400403"/>
            <a:ext cx="10885800" cy="1125000"/>
          </a:xfrm>
          <a:prstGeom prst="rect">
            <a:avLst/>
          </a:prstGeom>
          <a:noFill/>
          <a:ln>
            <a:noFill/>
          </a:ln>
        </p:spPr>
        <p:txBody>
          <a:bodyPr spcFirstLastPara="1" wrap="square" lIns="0" tIns="0" rIns="0" bIns="0" anchor="ctr" anchorCtr="0">
            <a:normAutofit fontScale="90000"/>
          </a:bodyPr>
          <a:lstStyle/>
          <a:p>
            <a:pPr marL="0" lvl="0" indent="0" algn="ctr" rtl="0">
              <a:lnSpc>
                <a:spcPct val="100000"/>
              </a:lnSpc>
              <a:spcBef>
                <a:spcPts val="0"/>
              </a:spcBef>
              <a:spcAft>
                <a:spcPts val="0"/>
              </a:spcAft>
              <a:buClr>
                <a:schemeClr val="lt2"/>
              </a:buClr>
              <a:buSzPct val="100000"/>
              <a:buFont typeface="Century Gothic"/>
              <a:buNone/>
            </a:pPr>
            <a:r>
              <a:rPr lang="en-US"/>
              <a:t>WE WILL BE RESEARCHING NONPROFITS WHO ARE MEETING NEEDS IN </a:t>
            </a:r>
            <a:r>
              <a:rPr lang="en-US">
                <a:solidFill>
                  <a:srgbClr val="DF367F"/>
                </a:solidFill>
              </a:rPr>
              <a:t>COMMUNITIES</a:t>
            </a:r>
            <a:endParaRPr>
              <a:solidFill>
                <a:srgbClr val="DF367F"/>
              </a:solidFill>
            </a:endParaRPr>
          </a:p>
        </p:txBody>
      </p:sp>
      <p:sp>
        <p:nvSpPr>
          <p:cNvPr id="137" name="Google Shape;137;p21"/>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38" name="Google Shape;138;p21"/>
          <p:cNvSpPr txBox="1">
            <a:spLocks noGrp="1"/>
          </p:cNvSpPr>
          <p:nvPr>
            <p:ph type="subTitle" idx="1"/>
          </p:nvPr>
        </p:nvSpPr>
        <p:spPr>
          <a:xfrm>
            <a:off x="3405925" y="1884500"/>
            <a:ext cx="5359800" cy="4254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None/>
            </a:pPr>
            <a:r>
              <a:rPr lang="en-US">
                <a:solidFill>
                  <a:schemeClr val="lt1"/>
                </a:solidFill>
              </a:rPr>
              <a:t>Group 1 -</a:t>
            </a:r>
            <a:r>
              <a:rPr lang="en-US">
                <a:solidFill>
                  <a:schemeClr val="lt1"/>
                </a:solidFill>
                <a:uFill>
                  <a:noFill/>
                </a:uFill>
                <a:hlinkClick r:id="rId3">
                  <a:extLst>
                    <a:ext uri="{A12FA001-AC4F-418D-AE19-62706E023703}">
                      <ahyp:hlinkClr xmlns:ahyp="http://schemas.microsoft.com/office/drawing/2018/hyperlinkcolor" val="tx"/>
                    </a:ext>
                  </a:extLst>
                </a:hlinkClick>
              </a:rPr>
              <a:t> </a:t>
            </a:r>
            <a:r>
              <a:rPr lang="en-US" u="sng">
                <a:solidFill>
                  <a:srgbClr val="DF367F"/>
                </a:solidFill>
                <a:hlinkClick r:id="rId3">
                  <a:extLst>
                    <a:ext uri="{A12FA001-AC4F-418D-AE19-62706E023703}">
                      <ahyp:hlinkClr xmlns:ahyp="http://schemas.microsoft.com/office/drawing/2018/hyperlinkcolor" val="tx"/>
                    </a:ext>
                  </a:extLst>
                </a:hlinkClick>
              </a:rPr>
              <a:t>StandUp For Kids</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2 -</a:t>
            </a:r>
            <a:r>
              <a:rPr lang="en-US">
                <a:solidFill>
                  <a:schemeClr val="lt1"/>
                </a:solidFill>
                <a:uFill>
                  <a:noFill/>
                </a:uFill>
                <a:hlinkClick r:id="rId4">
                  <a:extLst>
                    <a:ext uri="{A12FA001-AC4F-418D-AE19-62706E023703}">
                      <ahyp:hlinkClr xmlns:ahyp="http://schemas.microsoft.com/office/drawing/2018/hyperlinkcolor" val="tx"/>
                    </a:ext>
                  </a:extLst>
                </a:hlinkClick>
              </a:rPr>
              <a:t> </a:t>
            </a:r>
            <a:r>
              <a:rPr lang="en-US" u="sng">
                <a:solidFill>
                  <a:srgbClr val="DF367F"/>
                </a:solidFill>
                <a:hlinkClick r:id="rId4">
                  <a:extLst>
                    <a:ext uri="{A12FA001-AC4F-418D-AE19-62706E023703}">
                      <ahyp:hlinkClr xmlns:ahyp="http://schemas.microsoft.com/office/drawing/2018/hyperlinkcolor" val="tx"/>
                    </a:ext>
                  </a:extLst>
                </a:hlinkClick>
              </a:rPr>
              <a:t>Kaboom</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3 -</a:t>
            </a:r>
            <a:r>
              <a:rPr lang="en-US">
                <a:solidFill>
                  <a:schemeClr val="lt1"/>
                </a:solidFill>
                <a:uFill>
                  <a:noFill/>
                </a:uFill>
                <a:hlinkClick r:id="rId5">
                  <a:extLst>
                    <a:ext uri="{A12FA001-AC4F-418D-AE19-62706E023703}">
                      <ahyp:hlinkClr xmlns:ahyp="http://schemas.microsoft.com/office/drawing/2018/hyperlinkcolor" val="tx"/>
                    </a:ext>
                  </a:extLst>
                </a:hlinkClick>
              </a:rPr>
              <a:t> </a:t>
            </a:r>
            <a:r>
              <a:rPr lang="en-US" u="sng">
                <a:solidFill>
                  <a:srgbClr val="DF367F"/>
                </a:solidFill>
                <a:hlinkClick r:id="rId5">
                  <a:extLst>
                    <a:ext uri="{A12FA001-AC4F-418D-AE19-62706E023703}">
                      <ahyp:hlinkClr xmlns:ahyp="http://schemas.microsoft.com/office/drawing/2018/hyperlinkcolor" val="tx"/>
                    </a:ext>
                  </a:extLst>
                </a:hlinkClick>
              </a:rPr>
              <a:t>OtterCares</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4 -</a:t>
            </a:r>
            <a:r>
              <a:rPr lang="en-US">
                <a:solidFill>
                  <a:schemeClr val="lt1"/>
                </a:solidFill>
                <a:uFill>
                  <a:noFill/>
                </a:uFill>
                <a:hlinkClick r:id="rId6">
                  <a:extLst>
                    <a:ext uri="{A12FA001-AC4F-418D-AE19-62706E023703}">
                      <ahyp:hlinkClr xmlns:ahyp="http://schemas.microsoft.com/office/drawing/2018/hyperlinkcolor" val="tx"/>
                    </a:ext>
                  </a:extLst>
                </a:hlinkClick>
              </a:rPr>
              <a:t> </a:t>
            </a:r>
            <a:r>
              <a:rPr lang="en-US" u="sng">
                <a:solidFill>
                  <a:srgbClr val="DF367F"/>
                </a:solidFill>
                <a:hlinkClick r:id="rId6">
                  <a:extLst>
                    <a:ext uri="{A12FA001-AC4F-418D-AE19-62706E023703}">
                      <ahyp:hlinkClr xmlns:ahyp="http://schemas.microsoft.com/office/drawing/2018/hyperlinkcolor" val="tx"/>
                    </a:ext>
                  </a:extLst>
                </a:hlinkClick>
              </a:rPr>
              <a:t>My Stuff Bags Foundation</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5 -</a:t>
            </a:r>
            <a:r>
              <a:rPr lang="en-US">
                <a:solidFill>
                  <a:schemeClr val="lt1"/>
                </a:solidFill>
                <a:uFill>
                  <a:noFill/>
                </a:uFill>
                <a:hlinkClick r:id="rId7">
                  <a:extLst>
                    <a:ext uri="{A12FA001-AC4F-418D-AE19-62706E023703}">
                      <ahyp:hlinkClr xmlns:ahyp="http://schemas.microsoft.com/office/drawing/2018/hyperlinkcolor" val="tx"/>
                    </a:ext>
                  </a:extLst>
                </a:hlinkClick>
              </a:rPr>
              <a:t> </a:t>
            </a:r>
            <a:r>
              <a:rPr lang="en-US" u="sng">
                <a:solidFill>
                  <a:srgbClr val="DF367F"/>
                </a:solidFill>
                <a:hlinkClick r:id="rId7">
                  <a:extLst>
                    <a:ext uri="{A12FA001-AC4F-418D-AE19-62706E023703}">
                      <ahyp:hlinkClr xmlns:ahyp="http://schemas.microsoft.com/office/drawing/2018/hyperlinkcolor" val="tx"/>
                    </a:ext>
                  </a:extLst>
                </a:hlinkClick>
              </a:rPr>
              <a:t>Alex’s Lemonade Stand</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6 -</a:t>
            </a:r>
            <a:r>
              <a:rPr lang="en-US">
                <a:solidFill>
                  <a:schemeClr val="lt1"/>
                </a:solidFill>
                <a:uFill>
                  <a:noFill/>
                </a:uFill>
                <a:hlinkClick r:id="rId8">
                  <a:extLst>
                    <a:ext uri="{A12FA001-AC4F-418D-AE19-62706E023703}">
                      <ahyp:hlinkClr xmlns:ahyp="http://schemas.microsoft.com/office/drawing/2018/hyperlinkcolor" val="tx"/>
                    </a:ext>
                  </a:extLst>
                </a:hlinkClick>
              </a:rPr>
              <a:t> </a:t>
            </a:r>
            <a:r>
              <a:rPr lang="en-US" u="sng">
                <a:solidFill>
                  <a:srgbClr val="DF367F"/>
                </a:solidFill>
                <a:hlinkClick r:id="rId8">
                  <a:extLst>
                    <a:ext uri="{A12FA001-AC4F-418D-AE19-62706E023703}">
                      <ahyp:hlinkClr xmlns:ahyp="http://schemas.microsoft.com/office/drawing/2018/hyperlinkcolor" val="tx"/>
                    </a:ext>
                  </a:extLst>
                </a:hlinkClick>
              </a:rPr>
              <a:t>Food Recovery Network</a:t>
            </a:r>
            <a:endParaRPr u="sng">
              <a:solidFill>
                <a:srgbClr val="DF367F"/>
              </a:solidFill>
            </a:endParaRPr>
          </a:p>
          <a:p>
            <a:pPr marL="0" lvl="0" indent="0" algn="l" rtl="0">
              <a:lnSpc>
                <a:spcPct val="110000"/>
              </a:lnSpc>
              <a:spcBef>
                <a:spcPts val="1000"/>
              </a:spcBef>
              <a:spcAft>
                <a:spcPts val="0"/>
              </a:spcAft>
              <a:buClr>
                <a:srgbClr val="F2F2F2"/>
              </a:buClr>
              <a:buSzPts val="2400"/>
              <a:buNone/>
            </a:pPr>
            <a:r>
              <a:rPr lang="en-US">
                <a:solidFill>
                  <a:schemeClr val="lt1"/>
                </a:solidFill>
              </a:rPr>
              <a:t>Group 7 -</a:t>
            </a:r>
            <a:r>
              <a:rPr lang="en-US">
                <a:solidFill>
                  <a:schemeClr val="lt1"/>
                </a:solidFill>
                <a:uFill>
                  <a:noFill/>
                </a:uFill>
                <a:hlinkClick r:id="rId9">
                  <a:extLst>
                    <a:ext uri="{A12FA001-AC4F-418D-AE19-62706E023703}">
                      <ahyp:hlinkClr xmlns:ahyp="http://schemas.microsoft.com/office/drawing/2018/hyperlinkcolor" val="tx"/>
                    </a:ext>
                  </a:extLst>
                </a:hlinkClick>
              </a:rPr>
              <a:t> </a:t>
            </a:r>
            <a:r>
              <a:rPr lang="en-US" u="sng">
                <a:solidFill>
                  <a:srgbClr val="DF367F"/>
                </a:solidFill>
                <a:hlinkClick r:id="rId9">
                  <a:extLst>
                    <a:ext uri="{A12FA001-AC4F-418D-AE19-62706E023703}">
                      <ahyp:hlinkClr xmlns:ahyp="http://schemas.microsoft.com/office/drawing/2018/hyperlinkcolor" val="tx"/>
                    </a:ext>
                  </a:extLst>
                </a:hlinkClick>
              </a:rPr>
              <a:t>Hoops of Hope</a:t>
            </a:r>
            <a:endParaRPr sz="2600" u="sng">
              <a:solidFill>
                <a:srgbClr val="DF367F"/>
              </a:solidFill>
            </a:endParaRPr>
          </a:p>
        </p:txBody>
      </p:sp>
      <p:sp>
        <p:nvSpPr>
          <p:cNvPr id="139" name="Google Shape;139;p21"/>
          <p:cNvSpPr txBox="1">
            <a:spLocks noGrp="1"/>
          </p:cNvSpPr>
          <p:nvPr>
            <p:ph type="subTitle" idx="1"/>
          </p:nvPr>
        </p:nvSpPr>
        <p:spPr>
          <a:xfrm>
            <a:off x="9181775" y="5216350"/>
            <a:ext cx="2795400" cy="874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sz="4400" b="1">
                <a:solidFill>
                  <a:schemeClr val="lt1"/>
                </a:solidFill>
              </a:rPr>
              <a:t>But first….</a:t>
            </a:r>
            <a:endParaRPr sz="4400" b="1">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a:spLocks noGrp="1"/>
          </p:cNvSpPr>
          <p:nvPr>
            <p:ph type="ctrTitle"/>
          </p:nvPr>
        </p:nvSpPr>
        <p:spPr>
          <a:xfrm>
            <a:off x="642918" y="186703"/>
            <a:ext cx="10885800" cy="11250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lt2"/>
              </a:buClr>
              <a:buSzPts val="4400"/>
              <a:buFont typeface="Century Gothic"/>
              <a:buNone/>
            </a:pPr>
            <a:r>
              <a:rPr lang="en-US"/>
              <a:t>…let’s research together!</a:t>
            </a:r>
            <a:endParaRPr>
              <a:solidFill>
                <a:srgbClr val="DF367F"/>
              </a:solidFill>
            </a:endParaRPr>
          </a:p>
        </p:txBody>
      </p:sp>
      <p:sp>
        <p:nvSpPr>
          <p:cNvPr id="145" name="Google Shape;145;p22"/>
          <p:cNvSpPr txBox="1">
            <a:spLocks noGrp="1"/>
          </p:cNvSpPr>
          <p:nvPr>
            <p:ph type="sldNum" idx="12"/>
          </p:nvPr>
        </p:nvSpPr>
        <p:spPr>
          <a:xfrm>
            <a:off x="11194212" y="6455464"/>
            <a:ext cx="388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46" name="Google Shape;146;p22"/>
          <p:cNvSpPr txBox="1">
            <a:spLocks noGrp="1"/>
          </p:cNvSpPr>
          <p:nvPr>
            <p:ph type="subTitle" idx="1"/>
          </p:nvPr>
        </p:nvSpPr>
        <p:spPr>
          <a:xfrm>
            <a:off x="609600" y="1952800"/>
            <a:ext cx="9794100" cy="4196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None/>
            </a:pPr>
            <a:r>
              <a:rPr lang="en-US" sz="2800" b="1" u="sng">
                <a:solidFill>
                  <a:schemeClr val="lt1"/>
                </a:solidFill>
              </a:rPr>
              <a:t>Research Questions</a:t>
            </a:r>
            <a:endParaRPr sz="2800" b="1" u="sng">
              <a:solidFill>
                <a:schemeClr val="lt1"/>
              </a:solidFill>
            </a:endParaRPr>
          </a:p>
          <a:p>
            <a:pPr marL="12700" lvl="0" indent="0" algn="l" rtl="0">
              <a:lnSpc>
                <a:spcPct val="115000"/>
              </a:lnSpc>
              <a:spcBef>
                <a:spcPts val="600"/>
              </a:spcBef>
              <a:spcAft>
                <a:spcPts val="0"/>
              </a:spcAft>
              <a:buNone/>
            </a:pPr>
            <a:r>
              <a:rPr lang="en-US" sz="2200">
                <a:solidFill>
                  <a:schemeClr val="lt1"/>
                </a:solidFill>
              </a:rPr>
              <a:t>1.What is the mission statement?</a:t>
            </a:r>
            <a:endParaRPr sz="2200">
              <a:solidFill>
                <a:schemeClr val="lt1"/>
              </a:solidFill>
            </a:endParaRPr>
          </a:p>
          <a:p>
            <a:pPr marL="749300" lvl="0" indent="0" algn="l" rtl="0">
              <a:lnSpc>
                <a:spcPct val="115000"/>
              </a:lnSpc>
              <a:spcBef>
                <a:spcPts val="0"/>
              </a:spcBef>
              <a:spcAft>
                <a:spcPts val="0"/>
              </a:spcAft>
              <a:buNone/>
            </a:pPr>
            <a:r>
              <a:rPr lang="en-US" sz="2200">
                <a:solidFill>
                  <a:schemeClr val="lt1"/>
                </a:solidFill>
              </a:rPr>
              <a:t>Celebrating animals. Confronting Cruelty.</a:t>
            </a:r>
            <a:endParaRPr sz="2200">
              <a:solidFill>
                <a:schemeClr val="lt1"/>
              </a:solidFill>
            </a:endParaRPr>
          </a:p>
          <a:p>
            <a:pPr marL="12700" lvl="0" indent="0" algn="l" rtl="0">
              <a:lnSpc>
                <a:spcPct val="115000"/>
              </a:lnSpc>
              <a:spcBef>
                <a:spcPts val="0"/>
              </a:spcBef>
              <a:spcAft>
                <a:spcPts val="0"/>
              </a:spcAft>
              <a:buNone/>
            </a:pPr>
            <a:r>
              <a:rPr lang="en-US" sz="2200">
                <a:solidFill>
                  <a:schemeClr val="lt1"/>
                </a:solidFill>
              </a:rPr>
              <a:t>2.Who do these nonprofits serve?</a:t>
            </a:r>
            <a:endParaRPr sz="2200">
              <a:solidFill>
                <a:schemeClr val="lt1"/>
              </a:solidFill>
            </a:endParaRPr>
          </a:p>
          <a:p>
            <a:pPr marL="749300" lvl="0" indent="0" algn="l" rtl="0">
              <a:lnSpc>
                <a:spcPct val="115000"/>
              </a:lnSpc>
              <a:spcBef>
                <a:spcPts val="0"/>
              </a:spcBef>
              <a:spcAft>
                <a:spcPts val="0"/>
              </a:spcAft>
              <a:buNone/>
            </a:pPr>
            <a:r>
              <a:rPr lang="en-US" sz="2200">
                <a:solidFill>
                  <a:schemeClr val="lt1"/>
                </a:solidFill>
              </a:rPr>
              <a:t>Animals and animal shelters</a:t>
            </a:r>
            <a:endParaRPr sz="2200">
              <a:solidFill>
                <a:schemeClr val="lt1"/>
              </a:solidFill>
            </a:endParaRPr>
          </a:p>
          <a:p>
            <a:pPr marL="12700" lvl="0" indent="0" algn="l" rtl="0">
              <a:lnSpc>
                <a:spcPct val="115000"/>
              </a:lnSpc>
              <a:spcBef>
                <a:spcPts val="0"/>
              </a:spcBef>
              <a:spcAft>
                <a:spcPts val="0"/>
              </a:spcAft>
              <a:buNone/>
            </a:pPr>
            <a:r>
              <a:rPr lang="en-US" sz="2200">
                <a:solidFill>
                  <a:schemeClr val="lt1"/>
                </a:solidFill>
              </a:rPr>
              <a:t>3.What community needs are they meeting?</a:t>
            </a:r>
            <a:endParaRPr sz="2200">
              <a:solidFill>
                <a:schemeClr val="lt1"/>
              </a:solidFill>
            </a:endParaRPr>
          </a:p>
          <a:p>
            <a:pPr marL="749300" lvl="0" indent="0" algn="l" rtl="0">
              <a:lnSpc>
                <a:spcPct val="115000"/>
              </a:lnSpc>
              <a:spcBef>
                <a:spcPts val="0"/>
              </a:spcBef>
              <a:spcAft>
                <a:spcPts val="0"/>
              </a:spcAft>
              <a:buNone/>
            </a:pPr>
            <a:r>
              <a:rPr lang="en-US" sz="2200">
                <a:solidFill>
                  <a:schemeClr val="lt1"/>
                </a:solidFill>
              </a:rPr>
              <a:t>Providing care, rescue, and services for animals in crisis</a:t>
            </a:r>
            <a:endParaRPr sz="2200">
              <a:solidFill>
                <a:schemeClr val="lt1"/>
              </a:solidFill>
            </a:endParaRPr>
          </a:p>
          <a:p>
            <a:pPr marL="12700" lvl="0" indent="0" algn="l" rtl="0">
              <a:lnSpc>
                <a:spcPct val="115000"/>
              </a:lnSpc>
              <a:spcBef>
                <a:spcPts val="0"/>
              </a:spcBef>
              <a:spcAft>
                <a:spcPts val="0"/>
              </a:spcAft>
              <a:buNone/>
            </a:pPr>
            <a:r>
              <a:rPr lang="en-US" sz="2200">
                <a:solidFill>
                  <a:schemeClr val="lt1"/>
                </a:solidFill>
              </a:rPr>
              <a:t>4.How are they meeting these needs?</a:t>
            </a:r>
            <a:endParaRPr sz="2200">
              <a:solidFill>
                <a:schemeClr val="lt1"/>
              </a:solidFill>
            </a:endParaRPr>
          </a:p>
          <a:p>
            <a:pPr marL="749300" lvl="0" indent="0" algn="l" rtl="0">
              <a:lnSpc>
                <a:spcPct val="115000"/>
              </a:lnSpc>
              <a:spcBef>
                <a:spcPts val="0"/>
              </a:spcBef>
              <a:spcAft>
                <a:spcPts val="0"/>
              </a:spcAft>
              <a:buNone/>
            </a:pPr>
            <a:r>
              <a:rPr lang="en-US" sz="2200">
                <a:solidFill>
                  <a:schemeClr val="lt1"/>
                </a:solidFill>
              </a:rPr>
              <a:t>Help to pass laws that protect animals </a:t>
            </a:r>
            <a:endParaRPr sz="2200">
              <a:solidFill>
                <a:schemeClr val="lt1"/>
              </a:solidFill>
            </a:endParaRPr>
          </a:p>
          <a:p>
            <a:pPr marL="0" lvl="0" indent="0" algn="l" rtl="0">
              <a:lnSpc>
                <a:spcPct val="110000"/>
              </a:lnSpc>
              <a:spcBef>
                <a:spcPts val="0"/>
              </a:spcBef>
              <a:spcAft>
                <a:spcPts val="0"/>
              </a:spcAft>
              <a:buClr>
                <a:srgbClr val="F2F2F2"/>
              </a:buClr>
              <a:buSzPts val="2400"/>
              <a:buNone/>
            </a:pPr>
            <a:endParaRPr sz="2600">
              <a:solidFill>
                <a:schemeClr val="lt1"/>
              </a:solidFill>
              <a:latin typeface="Calibri"/>
              <a:ea typeface="Calibri"/>
              <a:cs typeface="Calibri"/>
              <a:sym typeface="Calibri"/>
            </a:endParaRPr>
          </a:p>
        </p:txBody>
      </p:sp>
      <p:sp>
        <p:nvSpPr>
          <p:cNvPr id="147" name="Google Shape;147;p22"/>
          <p:cNvSpPr txBox="1"/>
          <p:nvPr/>
        </p:nvSpPr>
        <p:spPr>
          <a:xfrm>
            <a:off x="3342150" y="1029650"/>
            <a:ext cx="5507700" cy="116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000"/>
              </a:spcBef>
              <a:spcAft>
                <a:spcPts val="0"/>
              </a:spcAft>
              <a:buNone/>
            </a:pPr>
            <a:r>
              <a:rPr lang="en-US" sz="2400" b="1">
                <a:solidFill>
                  <a:schemeClr val="lt1"/>
                </a:solidFill>
                <a:latin typeface="Century Gothic"/>
                <a:ea typeface="Century Gothic"/>
                <a:cs typeface="Century Gothic"/>
                <a:sym typeface="Century Gothic"/>
              </a:rPr>
              <a:t>Nonprofit -</a:t>
            </a:r>
            <a:r>
              <a:rPr lang="en-US" sz="2400" b="1" u="sng">
                <a:solidFill>
                  <a:srgbClr val="DF367F"/>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The Humane Society</a:t>
            </a:r>
            <a:endParaRPr sz="2400" b="1" u="sng">
              <a:solidFill>
                <a:srgbClr val="DF367F"/>
              </a:solidFill>
              <a:latin typeface="Century Gothic"/>
              <a:ea typeface="Century Gothic"/>
              <a:cs typeface="Century Gothic"/>
              <a:sym typeface="Century Gothic"/>
            </a:endParaRPr>
          </a:p>
          <a:p>
            <a:pPr marL="0" lvl="0" indent="0" algn="l" rtl="0">
              <a:spcBef>
                <a:spcPts val="100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3"/>
          <p:cNvSpPr txBox="1">
            <a:spLocks noGrp="1"/>
          </p:cNvSpPr>
          <p:nvPr>
            <p:ph type="ctrTitle"/>
          </p:nvPr>
        </p:nvSpPr>
        <p:spPr>
          <a:xfrm>
            <a:off x="642918" y="400403"/>
            <a:ext cx="10885800" cy="1125000"/>
          </a:xfrm>
          <a:prstGeom prst="rect">
            <a:avLst/>
          </a:prstGeom>
          <a:noFill/>
          <a:ln>
            <a:noFill/>
          </a:ln>
        </p:spPr>
        <p:txBody>
          <a:bodyPr spcFirstLastPara="1" wrap="square" lIns="0" tIns="0" rIns="0" bIns="0" anchor="ctr" anchorCtr="0">
            <a:normAutofit fontScale="90000"/>
          </a:bodyPr>
          <a:lstStyle/>
          <a:p>
            <a:pPr marL="0" lvl="0" indent="0" algn="ctr" rtl="0">
              <a:lnSpc>
                <a:spcPct val="100000"/>
              </a:lnSpc>
              <a:spcBef>
                <a:spcPts val="0"/>
              </a:spcBef>
              <a:spcAft>
                <a:spcPts val="0"/>
              </a:spcAft>
              <a:buClr>
                <a:schemeClr val="lt2"/>
              </a:buClr>
              <a:buSzPct val="100000"/>
              <a:buFont typeface="Century Gothic"/>
              <a:buNone/>
            </a:pPr>
            <a:r>
              <a:rPr lang="en-US"/>
              <a:t>RESEARCH WHAT SOME NONPROFITS ARE DOING IN </a:t>
            </a:r>
            <a:r>
              <a:rPr lang="en-US">
                <a:solidFill>
                  <a:srgbClr val="DF367F"/>
                </a:solidFill>
              </a:rPr>
              <a:t>COMMUNITIES</a:t>
            </a:r>
            <a:endParaRPr>
              <a:solidFill>
                <a:srgbClr val="DF367F"/>
              </a:solidFill>
            </a:endParaRPr>
          </a:p>
        </p:txBody>
      </p:sp>
      <p:sp>
        <p:nvSpPr>
          <p:cNvPr id="153" name="Google Shape;153;p23"/>
          <p:cNvSpPr txBox="1">
            <a:spLocks noGrp="1"/>
          </p:cNvSpPr>
          <p:nvPr>
            <p:ph type="sldNum" idx="12"/>
          </p:nvPr>
        </p:nvSpPr>
        <p:spPr>
          <a:xfrm>
            <a:off x="11194212" y="6455464"/>
            <a:ext cx="388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54" name="Google Shape;154;p23"/>
          <p:cNvSpPr txBox="1">
            <a:spLocks noGrp="1"/>
          </p:cNvSpPr>
          <p:nvPr>
            <p:ph type="subTitle" idx="1"/>
          </p:nvPr>
        </p:nvSpPr>
        <p:spPr>
          <a:xfrm>
            <a:off x="6222600" y="1863138"/>
            <a:ext cx="5359800" cy="4254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500"/>
              </a:spcBef>
              <a:spcAft>
                <a:spcPts val="0"/>
              </a:spcAft>
              <a:buNone/>
            </a:pPr>
            <a:r>
              <a:rPr lang="en-US">
                <a:solidFill>
                  <a:schemeClr val="lt1"/>
                </a:solidFill>
              </a:rPr>
              <a:t>Group 1 -</a:t>
            </a:r>
            <a:r>
              <a:rPr lang="en-US">
                <a:solidFill>
                  <a:schemeClr val="lt1"/>
                </a:solidFill>
                <a:uFill>
                  <a:noFill/>
                </a:uFill>
                <a:hlinkClick r:id="rId3">
                  <a:extLst>
                    <a:ext uri="{A12FA001-AC4F-418D-AE19-62706E023703}">
                      <ahyp:hlinkClr xmlns:ahyp="http://schemas.microsoft.com/office/drawing/2018/hyperlinkcolor" val="tx"/>
                    </a:ext>
                  </a:extLst>
                </a:hlinkClick>
              </a:rPr>
              <a:t> </a:t>
            </a:r>
            <a:r>
              <a:rPr lang="en-US" u="sng">
                <a:solidFill>
                  <a:srgbClr val="DF367F"/>
                </a:solidFill>
                <a:hlinkClick r:id="rId3">
                  <a:extLst>
                    <a:ext uri="{A12FA001-AC4F-418D-AE19-62706E023703}">
                      <ahyp:hlinkClr xmlns:ahyp="http://schemas.microsoft.com/office/drawing/2018/hyperlinkcolor" val="tx"/>
                    </a:ext>
                  </a:extLst>
                </a:hlinkClick>
              </a:rPr>
              <a:t>StandUp For Kids</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2 -</a:t>
            </a:r>
            <a:r>
              <a:rPr lang="en-US">
                <a:solidFill>
                  <a:schemeClr val="lt1"/>
                </a:solidFill>
                <a:uFill>
                  <a:noFill/>
                </a:uFill>
                <a:hlinkClick r:id="rId4">
                  <a:extLst>
                    <a:ext uri="{A12FA001-AC4F-418D-AE19-62706E023703}">
                      <ahyp:hlinkClr xmlns:ahyp="http://schemas.microsoft.com/office/drawing/2018/hyperlinkcolor" val="tx"/>
                    </a:ext>
                  </a:extLst>
                </a:hlinkClick>
              </a:rPr>
              <a:t> </a:t>
            </a:r>
            <a:r>
              <a:rPr lang="en-US" u="sng">
                <a:solidFill>
                  <a:srgbClr val="DF367F"/>
                </a:solidFill>
                <a:hlinkClick r:id="rId4">
                  <a:extLst>
                    <a:ext uri="{A12FA001-AC4F-418D-AE19-62706E023703}">
                      <ahyp:hlinkClr xmlns:ahyp="http://schemas.microsoft.com/office/drawing/2018/hyperlinkcolor" val="tx"/>
                    </a:ext>
                  </a:extLst>
                </a:hlinkClick>
              </a:rPr>
              <a:t>Kaboom</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3 -</a:t>
            </a:r>
            <a:r>
              <a:rPr lang="en-US">
                <a:solidFill>
                  <a:schemeClr val="lt1"/>
                </a:solidFill>
                <a:uFill>
                  <a:noFill/>
                </a:uFill>
                <a:hlinkClick r:id="rId5">
                  <a:extLst>
                    <a:ext uri="{A12FA001-AC4F-418D-AE19-62706E023703}">
                      <ahyp:hlinkClr xmlns:ahyp="http://schemas.microsoft.com/office/drawing/2018/hyperlinkcolor" val="tx"/>
                    </a:ext>
                  </a:extLst>
                </a:hlinkClick>
              </a:rPr>
              <a:t> </a:t>
            </a:r>
            <a:r>
              <a:rPr lang="en-US" u="sng">
                <a:solidFill>
                  <a:srgbClr val="DF367F"/>
                </a:solidFill>
                <a:hlinkClick r:id="rId5">
                  <a:extLst>
                    <a:ext uri="{A12FA001-AC4F-418D-AE19-62706E023703}">
                      <ahyp:hlinkClr xmlns:ahyp="http://schemas.microsoft.com/office/drawing/2018/hyperlinkcolor" val="tx"/>
                    </a:ext>
                  </a:extLst>
                </a:hlinkClick>
              </a:rPr>
              <a:t>OtterCares</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4 -</a:t>
            </a:r>
            <a:r>
              <a:rPr lang="en-US">
                <a:solidFill>
                  <a:schemeClr val="lt1"/>
                </a:solidFill>
                <a:uFill>
                  <a:noFill/>
                </a:uFill>
                <a:hlinkClick r:id="rId6">
                  <a:extLst>
                    <a:ext uri="{A12FA001-AC4F-418D-AE19-62706E023703}">
                      <ahyp:hlinkClr xmlns:ahyp="http://schemas.microsoft.com/office/drawing/2018/hyperlinkcolor" val="tx"/>
                    </a:ext>
                  </a:extLst>
                </a:hlinkClick>
              </a:rPr>
              <a:t> </a:t>
            </a:r>
            <a:r>
              <a:rPr lang="en-US" u="sng">
                <a:solidFill>
                  <a:srgbClr val="DF367F"/>
                </a:solidFill>
                <a:hlinkClick r:id="rId6">
                  <a:extLst>
                    <a:ext uri="{A12FA001-AC4F-418D-AE19-62706E023703}">
                      <ahyp:hlinkClr xmlns:ahyp="http://schemas.microsoft.com/office/drawing/2018/hyperlinkcolor" val="tx"/>
                    </a:ext>
                  </a:extLst>
                </a:hlinkClick>
              </a:rPr>
              <a:t>My Stuff Bags Foundation</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5 -</a:t>
            </a:r>
            <a:r>
              <a:rPr lang="en-US">
                <a:solidFill>
                  <a:schemeClr val="lt1"/>
                </a:solidFill>
                <a:uFill>
                  <a:noFill/>
                </a:uFill>
                <a:hlinkClick r:id="rId7">
                  <a:extLst>
                    <a:ext uri="{A12FA001-AC4F-418D-AE19-62706E023703}">
                      <ahyp:hlinkClr xmlns:ahyp="http://schemas.microsoft.com/office/drawing/2018/hyperlinkcolor" val="tx"/>
                    </a:ext>
                  </a:extLst>
                </a:hlinkClick>
              </a:rPr>
              <a:t> </a:t>
            </a:r>
            <a:r>
              <a:rPr lang="en-US" u="sng">
                <a:solidFill>
                  <a:srgbClr val="DF367F"/>
                </a:solidFill>
                <a:hlinkClick r:id="rId7">
                  <a:extLst>
                    <a:ext uri="{A12FA001-AC4F-418D-AE19-62706E023703}">
                      <ahyp:hlinkClr xmlns:ahyp="http://schemas.microsoft.com/office/drawing/2018/hyperlinkcolor" val="tx"/>
                    </a:ext>
                  </a:extLst>
                </a:hlinkClick>
              </a:rPr>
              <a:t>Alex’s Lemonade Stand</a:t>
            </a:r>
            <a:endParaRPr u="sng">
              <a:solidFill>
                <a:srgbClr val="DF367F"/>
              </a:solidFill>
            </a:endParaRPr>
          </a:p>
          <a:p>
            <a:pPr marL="0" lvl="0" indent="0" algn="l" rtl="0">
              <a:lnSpc>
                <a:spcPct val="115000"/>
              </a:lnSpc>
              <a:spcBef>
                <a:spcPts val="1000"/>
              </a:spcBef>
              <a:spcAft>
                <a:spcPts val="0"/>
              </a:spcAft>
              <a:buNone/>
            </a:pPr>
            <a:r>
              <a:rPr lang="en-US">
                <a:solidFill>
                  <a:schemeClr val="lt1"/>
                </a:solidFill>
              </a:rPr>
              <a:t>Group 6 -</a:t>
            </a:r>
            <a:r>
              <a:rPr lang="en-US">
                <a:solidFill>
                  <a:schemeClr val="lt1"/>
                </a:solidFill>
                <a:uFill>
                  <a:noFill/>
                </a:uFill>
                <a:hlinkClick r:id="rId8">
                  <a:extLst>
                    <a:ext uri="{A12FA001-AC4F-418D-AE19-62706E023703}">
                      <ahyp:hlinkClr xmlns:ahyp="http://schemas.microsoft.com/office/drawing/2018/hyperlinkcolor" val="tx"/>
                    </a:ext>
                  </a:extLst>
                </a:hlinkClick>
              </a:rPr>
              <a:t> </a:t>
            </a:r>
            <a:r>
              <a:rPr lang="en-US" u="sng">
                <a:solidFill>
                  <a:srgbClr val="DF367F"/>
                </a:solidFill>
                <a:hlinkClick r:id="rId8">
                  <a:extLst>
                    <a:ext uri="{A12FA001-AC4F-418D-AE19-62706E023703}">
                      <ahyp:hlinkClr xmlns:ahyp="http://schemas.microsoft.com/office/drawing/2018/hyperlinkcolor" val="tx"/>
                    </a:ext>
                  </a:extLst>
                </a:hlinkClick>
              </a:rPr>
              <a:t>Food Recovery Network</a:t>
            </a:r>
            <a:endParaRPr u="sng">
              <a:solidFill>
                <a:srgbClr val="DF367F"/>
              </a:solidFill>
            </a:endParaRPr>
          </a:p>
          <a:p>
            <a:pPr marL="0" lvl="0" indent="0" algn="l" rtl="0">
              <a:lnSpc>
                <a:spcPct val="110000"/>
              </a:lnSpc>
              <a:spcBef>
                <a:spcPts val="1000"/>
              </a:spcBef>
              <a:spcAft>
                <a:spcPts val="0"/>
              </a:spcAft>
              <a:buClr>
                <a:srgbClr val="F2F2F2"/>
              </a:buClr>
              <a:buSzPts val="2400"/>
              <a:buNone/>
            </a:pPr>
            <a:r>
              <a:rPr lang="en-US">
                <a:solidFill>
                  <a:schemeClr val="lt1"/>
                </a:solidFill>
              </a:rPr>
              <a:t>Group 7 -</a:t>
            </a:r>
            <a:r>
              <a:rPr lang="en-US">
                <a:solidFill>
                  <a:schemeClr val="lt1"/>
                </a:solidFill>
                <a:uFill>
                  <a:noFill/>
                </a:uFill>
                <a:hlinkClick r:id="rId9">
                  <a:extLst>
                    <a:ext uri="{A12FA001-AC4F-418D-AE19-62706E023703}">
                      <ahyp:hlinkClr xmlns:ahyp="http://schemas.microsoft.com/office/drawing/2018/hyperlinkcolor" val="tx"/>
                    </a:ext>
                  </a:extLst>
                </a:hlinkClick>
              </a:rPr>
              <a:t> </a:t>
            </a:r>
            <a:r>
              <a:rPr lang="en-US" u="sng">
                <a:solidFill>
                  <a:srgbClr val="DF367F"/>
                </a:solidFill>
                <a:hlinkClick r:id="rId9">
                  <a:extLst>
                    <a:ext uri="{A12FA001-AC4F-418D-AE19-62706E023703}">
                      <ahyp:hlinkClr xmlns:ahyp="http://schemas.microsoft.com/office/drawing/2018/hyperlinkcolor" val="tx"/>
                    </a:ext>
                  </a:extLst>
                </a:hlinkClick>
              </a:rPr>
              <a:t>Hoops of Hope</a:t>
            </a:r>
            <a:endParaRPr sz="2600" u="sng">
              <a:solidFill>
                <a:srgbClr val="DF367F"/>
              </a:solidFill>
            </a:endParaRPr>
          </a:p>
        </p:txBody>
      </p:sp>
      <p:sp>
        <p:nvSpPr>
          <p:cNvPr id="155" name="Google Shape;155;p23"/>
          <p:cNvSpPr txBox="1">
            <a:spLocks noGrp="1"/>
          </p:cNvSpPr>
          <p:nvPr>
            <p:ph type="subTitle" idx="1"/>
          </p:nvPr>
        </p:nvSpPr>
        <p:spPr>
          <a:xfrm>
            <a:off x="502650" y="2156475"/>
            <a:ext cx="5359800" cy="3137700"/>
          </a:xfrm>
          <a:prstGeom prst="rect">
            <a:avLst/>
          </a:prstGeom>
          <a:noFill/>
          <a:ln w="28575" cap="flat" cmpd="sng">
            <a:solidFill>
              <a:schemeClr val="lt1"/>
            </a:solidFill>
            <a:prstDash val="dash"/>
            <a:round/>
            <a:headEnd type="none" w="sm" len="sm"/>
            <a:tailEnd type="none" w="sm" len="sm"/>
          </a:ln>
        </p:spPr>
        <p:txBody>
          <a:bodyPr spcFirstLastPara="1" wrap="square" lIns="0" tIns="0" rIns="0" bIns="0" anchor="t" anchorCtr="0">
            <a:noAutofit/>
          </a:bodyPr>
          <a:lstStyle/>
          <a:p>
            <a:pPr marL="0" lvl="0" indent="0" algn="l" rtl="0">
              <a:lnSpc>
                <a:spcPct val="115000"/>
              </a:lnSpc>
              <a:spcBef>
                <a:spcPts val="500"/>
              </a:spcBef>
              <a:spcAft>
                <a:spcPts val="0"/>
              </a:spcAft>
              <a:buNone/>
            </a:pPr>
            <a:r>
              <a:rPr lang="en-US">
                <a:solidFill>
                  <a:schemeClr val="lt1"/>
                </a:solidFill>
              </a:rPr>
              <a:t>Research Questions:</a:t>
            </a:r>
            <a:endParaRPr>
              <a:solidFill>
                <a:schemeClr val="lt1"/>
              </a:solidFill>
            </a:endParaRPr>
          </a:p>
          <a:p>
            <a:pPr marL="457200" lvl="0" indent="-381000" algn="l" rtl="0">
              <a:lnSpc>
                <a:spcPct val="115000"/>
              </a:lnSpc>
              <a:spcBef>
                <a:spcPts val="1000"/>
              </a:spcBef>
              <a:spcAft>
                <a:spcPts val="0"/>
              </a:spcAft>
              <a:buClr>
                <a:schemeClr val="lt1"/>
              </a:buClr>
              <a:buSzPts val="2400"/>
              <a:buFont typeface="Century Gothic"/>
              <a:buAutoNum type="arabicPeriod"/>
            </a:pPr>
            <a:r>
              <a:rPr lang="en-US">
                <a:solidFill>
                  <a:schemeClr val="lt1"/>
                </a:solidFill>
              </a:rPr>
              <a:t>What is the mission statement?</a:t>
            </a:r>
            <a:endParaRPr>
              <a:solidFill>
                <a:schemeClr val="lt1"/>
              </a:solidFill>
            </a:endParaRPr>
          </a:p>
          <a:p>
            <a:pPr marL="457200" lvl="0" indent="-381000" algn="l" rtl="0">
              <a:lnSpc>
                <a:spcPct val="115000"/>
              </a:lnSpc>
              <a:spcBef>
                <a:spcPts val="0"/>
              </a:spcBef>
              <a:spcAft>
                <a:spcPts val="0"/>
              </a:spcAft>
              <a:buClr>
                <a:schemeClr val="lt1"/>
              </a:buClr>
              <a:buSzPts val="2400"/>
              <a:buFont typeface="Century Gothic"/>
              <a:buAutoNum type="arabicPeriod"/>
            </a:pPr>
            <a:r>
              <a:rPr lang="en-US">
                <a:solidFill>
                  <a:schemeClr val="lt1"/>
                </a:solidFill>
              </a:rPr>
              <a:t>Who do these nonprofits serve?</a:t>
            </a:r>
            <a:endParaRPr>
              <a:solidFill>
                <a:schemeClr val="lt1"/>
              </a:solidFill>
            </a:endParaRPr>
          </a:p>
          <a:p>
            <a:pPr marL="457200" lvl="0" indent="-381000" algn="l" rtl="0">
              <a:lnSpc>
                <a:spcPct val="115000"/>
              </a:lnSpc>
              <a:spcBef>
                <a:spcPts val="0"/>
              </a:spcBef>
              <a:spcAft>
                <a:spcPts val="0"/>
              </a:spcAft>
              <a:buClr>
                <a:schemeClr val="lt1"/>
              </a:buClr>
              <a:buSzPts val="2400"/>
              <a:buFont typeface="Century Gothic"/>
              <a:buAutoNum type="arabicPeriod"/>
            </a:pPr>
            <a:r>
              <a:rPr lang="en-US">
                <a:solidFill>
                  <a:schemeClr val="lt1"/>
                </a:solidFill>
              </a:rPr>
              <a:t>What community needs are they meeting?</a:t>
            </a:r>
            <a:endParaRPr>
              <a:solidFill>
                <a:schemeClr val="lt1"/>
              </a:solidFill>
            </a:endParaRPr>
          </a:p>
          <a:p>
            <a:pPr marL="457200" lvl="0" indent="-381000" algn="l" rtl="0">
              <a:lnSpc>
                <a:spcPct val="115000"/>
              </a:lnSpc>
              <a:spcBef>
                <a:spcPts val="0"/>
              </a:spcBef>
              <a:spcAft>
                <a:spcPts val="0"/>
              </a:spcAft>
              <a:buClr>
                <a:schemeClr val="lt1"/>
              </a:buClr>
              <a:buSzPts val="2400"/>
              <a:buFont typeface="Century Gothic"/>
              <a:buAutoNum type="arabicPeriod"/>
            </a:pPr>
            <a:r>
              <a:rPr lang="en-US">
                <a:solidFill>
                  <a:schemeClr val="lt1"/>
                </a:solidFill>
              </a:rPr>
              <a:t>How are they meeting these needs? </a:t>
            </a:r>
            <a:endParaRPr sz="2600" u="sng">
              <a:solidFill>
                <a:srgbClr val="DF367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88" name="Google Shape;188;p26"/>
          <p:cNvSpPr txBox="1">
            <a:spLocks noGrp="1"/>
          </p:cNvSpPr>
          <p:nvPr>
            <p:ph type="ctrTitle"/>
          </p:nvPr>
        </p:nvSpPr>
        <p:spPr>
          <a:xfrm>
            <a:off x="609593" y="99278"/>
            <a:ext cx="10885800" cy="11250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lt1"/>
              </a:buClr>
              <a:buSzPts val="4400"/>
              <a:buFont typeface="Century Gothic"/>
              <a:buNone/>
            </a:pPr>
            <a:r>
              <a:rPr lang="en-US"/>
              <a:t>PHILANTHROPY - </a:t>
            </a:r>
            <a:r>
              <a:rPr lang="en-US">
                <a:solidFill>
                  <a:srgbClr val="543019"/>
                </a:solidFill>
              </a:rPr>
              <a:t>WHAT WILL </a:t>
            </a:r>
            <a:r>
              <a:rPr lang="en-US" i="1">
                <a:solidFill>
                  <a:srgbClr val="543019"/>
                </a:solidFill>
              </a:rPr>
              <a:t>YOU</a:t>
            </a:r>
            <a:r>
              <a:rPr lang="en-US">
                <a:solidFill>
                  <a:srgbClr val="543019"/>
                </a:solidFill>
              </a:rPr>
              <a:t> DO?</a:t>
            </a:r>
            <a:endParaRPr>
              <a:solidFill>
                <a:srgbClr val="543019"/>
              </a:solidFill>
            </a:endParaRPr>
          </a:p>
        </p:txBody>
      </p:sp>
      <p:pic>
        <p:nvPicPr>
          <p:cNvPr id="189" name="Google Shape;189;p26"/>
          <p:cNvPicPr preferRelativeResize="0"/>
          <p:nvPr/>
        </p:nvPicPr>
        <p:blipFill>
          <a:blip r:embed="rId3">
            <a:alphaModFix/>
          </a:blip>
          <a:stretch>
            <a:fillRect/>
          </a:stretch>
        </p:blipFill>
        <p:spPr>
          <a:xfrm>
            <a:off x="607788" y="1133828"/>
            <a:ext cx="10889415" cy="5072801"/>
          </a:xfrm>
          <a:prstGeom prst="rect">
            <a:avLst/>
          </a:prstGeom>
          <a:noFill/>
          <a:ln>
            <a:noFill/>
          </a:ln>
        </p:spPr>
      </p:pic>
    </p:spTree>
  </p:cSld>
  <p:clrMapOvr>
    <a:masterClrMapping/>
  </p:clrMapOvr>
</p:sld>
</file>

<file path=ppt/theme/theme1.xml><?xml version="1.0" encoding="utf-8"?>
<a:theme xmlns:a="http://schemas.openxmlformats.org/drawingml/2006/main" name="Title slides">
  <a:themeElements>
    <a:clrScheme name="OtterCares 1">
      <a:dk1>
        <a:srgbClr val="3C2415"/>
      </a:dk1>
      <a:lt1>
        <a:srgbClr val="FFFFFF"/>
      </a:lt1>
      <a:dk2>
        <a:srgbClr val="E74179"/>
      </a:dk2>
      <a:lt2>
        <a:srgbClr val="FFFFFF"/>
      </a:lt2>
      <a:accent1>
        <a:srgbClr val="E74179"/>
      </a:accent1>
      <a:accent2>
        <a:srgbClr val="3C2415"/>
      </a:accent2>
      <a:accent3>
        <a:srgbClr val="1D1A19"/>
      </a:accent3>
      <a:accent4>
        <a:srgbClr val="69A2B9"/>
      </a:accent4>
      <a:accent5>
        <a:srgbClr val="1D1A19"/>
      </a:accent5>
      <a:accent6>
        <a:srgbClr val="1D1A19"/>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nsition slides">
  <a:themeElements>
    <a:clrScheme name="OtterCares 1">
      <a:dk1>
        <a:srgbClr val="3C2415"/>
      </a:dk1>
      <a:lt1>
        <a:srgbClr val="FFFFFF"/>
      </a:lt1>
      <a:dk2>
        <a:srgbClr val="E74179"/>
      </a:dk2>
      <a:lt2>
        <a:srgbClr val="FFFFFF"/>
      </a:lt2>
      <a:accent1>
        <a:srgbClr val="E74179"/>
      </a:accent1>
      <a:accent2>
        <a:srgbClr val="3C2415"/>
      </a:accent2>
      <a:accent3>
        <a:srgbClr val="1D1A19"/>
      </a:accent3>
      <a:accent4>
        <a:srgbClr val="69A2B9"/>
      </a:accent4>
      <a:accent5>
        <a:srgbClr val="1D1A19"/>
      </a:accent5>
      <a:accent6>
        <a:srgbClr val="1D1A19"/>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1850</Words>
  <Application>Microsoft Office PowerPoint</Application>
  <PresentationFormat>Widescreen</PresentationFormat>
  <Paragraphs>144</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Symbol</vt:lpstr>
      <vt:lpstr>Courier New</vt:lpstr>
      <vt:lpstr>Century Gothic</vt:lpstr>
      <vt:lpstr>Times New Roman</vt:lpstr>
      <vt:lpstr>Arial</vt:lpstr>
      <vt:lpstr>Verdana</vt:lpstr>
      <vt:lpstr>Calibri</vt:lpstr>
      <vt:lpstr>Title slides</vt:lpstr>
      <vt:lpstr>Transition slides</vt:lpstr>
      <vt:lpstr>LESSON 2 - WHAT DOES PHILANTHROPY HAVE TO DO WITH YOU?</vt:lpstr>
      <vt:lpstr>What do you know about CHARITABLE FOUNDATIONS?</vt:lpstr>
      <vt:lpstr>What do you know about NONPROFITS?</vt:lpstr>
      <vt:lpstr>What do you know about VOLUNTEER?</vt:lpstr>
      <vt:lpstr>WE WILL BE RESEARCHING NONPROFITS WHO ARE MEETING NEEDS IN COMMUNITIES</vt:lpstr>
      <vt:lpstr>…let’s research together!</vt:lpstr>
      <vt:lpstr>RESEARCH WHAT SOME NONPROFITS ARE DOING IN COMMUNITIES</vt:lpstr>
      <vt:lpstr>PHILANTHROPY - WHAT WILL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 WHAT DOES PHILANTHROPY HAVE TO DO WITH YOU?</dc:title>
  <cp:lastModifiedBy>Kelsey Noroski</cp:lastModifiedBy>
  <cp:revision>1</cp:revision>
  <dcterms:modified xsi:type="dcterms:W3CDTF">2023-11-02T19:49:00Z</dcterms:modified>
</cp:coreProperties>
</file>