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entury Gothic" panose="020B0502020202020204" pitchFamily="34" charset="0"/>
      <p:regular r:id="rId16"/>
      <p:bold r:id="rId17"/>
      <p:italic r:id="rId18"/>
      <p:boldItalic r:id="rId19"/>
    </p:embeddedFont>
    <p:embeddedFont>
      <p:font typeface="Verdana" panose="020B0604030504040204"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733" autoAdjust="0"/>
  </p:normalViewPr>
  <p:slideViewPr>
    <p:cSldViewPr snapToGrid="0">
      <p:cViewPr varScale="1">
        <p:scale>
          <a:sx n="87" d="100"/>
          <a:sy n="87" d="100"/>
        </p:scale>
        <p:origin x="14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econedlink.org/economic-standards/national-economic-standards.php?nid=Standard+1" TargetMode="External"/><Relationship Id="rId3" Type="http://schemas.openxmlformats.org/officeDocument/2006/relationships/hyperlink" Target="http://www.corestandards.org/ELA-Literacy/CCRA/SL/2/" TargetMode="External"/><Relationship Id="rId7" Type="http://schemas.openxmlformats.org/officeDocument/2006/relationships/hyperlink" Target="http://www.corestandards.org/ELA-Literacy/RL/5/4/"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corestandards.org/ELA-Literacy/SL/5/1/" TargetMode="External"/><Relationship Id="rId5" Type="http://schemas.openxmlformats.org/officeDocument/2006/relationships/hyperlink" Target="http://www.corestandards.org/ELA-Literacy/SL/4/1/" TargetMode="External"/><Relationship Id="rId4" Type="http://schemas.openxmlformats.org/officeDocument/2006/relationships/hyperlink" Target="http://www.corestandards.org/ELA-Literacy/CCRA/L/4/" TargetMode="External"/><Relationship Id="rId9" Type="http://schemas.openxmlformats.org/officeDocument/2006/relationships/hyperlink" Target="https://mhschool.com/socialstudies/2009/teacher/pdf/ncss.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tZ5t8xD7qG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ctr"/>
            <a:r>
              <a:rPr lang="en-US" b="1" dirty="0">
                <a:latin typeface="ITC Avant Garde Std Bold"/>
              </a:rPr>
              <a:t>Standards and Teaching</a:t>
            </a:r>
            <a:r>
              <a:rPr lang="en-US" b="1" baseline="0" dirty="0">
                <a:latin typeface="ITC Avant Garde Std Bold"/>
              </a:rPr>
              <a:t> Notes</a:t>
            </a:r>
            <a:endParaRPr lang="en-US" b="1" dirty="0">
              <a:latin typeface="ITC Avant Garde Std Bold"/>
            </a:endParaRPr>
          </a:p>
          <a:p>
            <a:pPr algn="l"/>
            <a:r>
              <a:rPr lang="en-US" b="1" dirty="0">
                <a:latin typeface="ITC Avant Garde Std Bold"/>
              </a:rPr>
              <a:t>* Students should complete the Pre-Assessment prior to this lesson (L1.A1)</a:t>
            </a:r>
          </a:p>
          <a:p>
            <a:pPr algn="l"/>
            <a:r>
              <a:rPr lang="en-US" b="1" dirty="0">
                <a:latin typeface="ITC Avant Garde Std Bold"/>
              </a:rPr>
              <a:t>* Teacher should use the Grading KEY for the Pre-Assessment (L1.A2)</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Philanthropy Objectives</a:t>
            </a:r>
          </a:p>
          <a:p>
            <a:pPr lvl="0"/>
            <a:r>
              <a:rPr lang="en-US" sz="1200" kern="1200" dirty="0">
                <a:solidFill>
                  <a:schemeClr val="tx1"/>
                </a:solidFill>
                <a:effectLst/>
                <a:latin typeface="+mn-lt"/>
                <a:ea typeface="+mn-ea"/>
                <a:cs typeface="+mn-cs"/>
              </a:rPr>
              <a:t>Create a list of ways to apply today’s learning about philanthropy to family, school and community.</a:t>
            </a:r>
          </a:p>
          <a:p>
            <a:r>
              <a:rPr lang="en-US" sz="1200" b="1" kern="1200" dirty="0">
                <a:solidFill>
                  <a:schemeClr val="tx1"/>
                </a:solidFill>
                <a:effectLst/>
                <a:latin typeface="+mn-lt"/>
                <a:ea typeface="+mn-ea"/>
                <a:cs typeface="+mn-cs"/>
              </a:rPr>
              <a:t>Entrepreneurship Objectives</a:t>
            </a:r>
          </a:p>
          <a:p>
            <a:pPr lvl="0"/>
            <a:r>
              <a:rPr lang="en-US" sz="1200" kern="1200" dirty="0">
                <a:solidFill>
                  <a:schemeClr val="tx1"/>
                </a:solidFill>
                <a:effectLst/>
                <a:latin typeface="+mn-lt"/>
                <a:ea typeface="+mn-ea"/>
                <a:cs typeface="+mn-cs"/>
              </a:rPr>
              <a:t>Evaluate the capability of a variety of local businesses to participate in philanthropy in the community.</a:t>
            </a:r>
          </a:p>
          <a:p>
            <a:r>
              <a:rPr lang="en-US" sz="1200" b="1" kern="1200" dirty="0">
                <a:solidFill>
                  <a:schemeClr val="tx1"/>
                </a:solidFill>
                <a:effectLst/>
                <a:latin typeface="+mn-lt"/>
                <a:ea typeface="+mn-ea"/>
                <a:cs typeface="+mn-cs"/>
              </a:rPr>
              <a:t>Anchor Standards</a:t>
            </a:r>
          </a:p>
          <a:p>
            <a:pPr lvl="0"/>
            <a:r>
              <a:rPr lang="en-US" sz="1200" u="sng" kern="1200" cap="all" dirty="0">
                <a:solidFill>
                  <a:schemeClr val="tx1"/>
                </a:solidFill>
                <a:effectLst/>
                <a:latin typeface="+mn-lt"/>
                <a:ea typeface="+mn-ea"/>
                <a:cs typeface="+mn-cs"/>
                <a:hlinkClick r:id="rId3"/>
              </a:rPr>
              <a:t>CCSS.ELA-LITERACY.CCRA.SL.2</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Integrate and evaluate information presented in diverse media and formats, including visually, quantitatively, and orally.</a:t>
            </a:r>
          </a:p>
          <a:p>
            <a:pPr lvl="0"/>
            <a:r>
              <a:rPr lang="en-US" sz="1200" u="sng" kern="1200" cap="all" dirty="0">
                <a:solidFill>
                  <a:schemeClr val="tx1"/>
                </a:solidFill>
                <a:effectLst/>
                <a:latin typeface="+mn-lt"/>
                <a:ea typeface="+mn-ea"/>
                <a:cs typeface="+mn-cs"/>
                <a:hlinkClick r:id="rId4"/>
              </a:rPr>
              <a:t>CCSS.ELA-LITERACY.CCRA.L.4</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Determine or clarify the meaning of unknown and multiple-meaning words and phrases by using context clues, analyzing meaningful word parts, and consulting general and specialized reference materials, as appropriate.</a:t>
            </a:r>
          </a:p>
          <a:p>
            <a:r>
              <a:rPr lang="en-US" sz="1200" b="1" kern="1200" dirty="0">
                <a:solidFill>
                  <a:schemeClr val="tx1"/>
                </a:solidFill>
                <a:effectLst/>
                <a:latin typeface="+mn-lt"/>
                <a:ea typeface="+mn-ea"/>
                <a:cs typeface="+mn-cs"/>
              </a:rPr>
              <a:t>Common Core Standards</a:t>
            </a:r>
          </a:p>
          <a:p>
            <a:pPr lvl="0"/>
            <a:r>
              <a:rPr lang="en-US" sz="1200" u="sng" kern="1200" cap="all" dirty="0">
                <a:solidFill>
                  <a:schemeClr val="tx1"/>
                </a:solidFill>
                <a:effectLst/>
                <a:latin typeface="+mn-lt"/>
                <a:ea typeface="+mn-ea"/>
                <a:cs typeface="+mn-cs"/>
                <a:hlinkClick r:id="rId5"/>
              </a:rPr>
              <a:t>CCSS.ELA-LITERACY.SL.4.1</a:t>
            </a:r>
            <a:r>
              <a:rPr lang="en-US" sz="1200" kern="1200" dirty="0">
                <a:solidFill>
                  <a:schemeClr val="tx1"/>
                </a:solidFill>
                <a:effectLst/>
                <a:latin typeface="+mn-lt"/>
                <a:ea typeface="+mn-ea"/>
                <a:cs typeface="+mn-cs"/>
              </a:rPr>
              <a:t> and </a:t>
            </a:r>
            <a:r>
              <a:rPr lang="en-US" sz="1200" u="sng" kern="1200" cap="all" dirty="0">
                <a:solidFill>
                  <a:schemeClr val="tx1"/>
                </a:solidFill>
                <a:effectLst/>
                <a:latin typeface="+mn-lt"/>
                <a:ea typeface="+mn-ea"/>
                <a:cs typeface="+mn-cs"/>
                <a:hlinkClick r:id="rId6"/>
              </a:rPr>
              <a:t>CCSS.ELA-LITERACY.SL.5.1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Engage effectively in a range of collaborative discussions (one-on-one, in groups, and teacher-led) with diverse partners on </a:t>
            </a:r>
            <a:r>
              <a:rPr lang="en-US" sz="1200" i="1" kern="1200" dirty="0">
                <a:solidFill>
                  <a:schemeClr val="tx1"/>
                </a:solidFill>
                <a:effectLst/>
                <a:latin typeface="+mn-lt"/>
                <a:ea typeface="+mn-ea"/>
                <a:cs typeface="+mn-cs"/>
              </a:rPr>
              <a:t>grade 4 topics and texts</a:t>
            </a:r>
            <a:r>
              <a:rPr lang="en-US" sz="1200" kern="1200" dirty="0">
                <a:solidFill>
                  <a:schemeClr val="tx1"/>
                </a:solidFill>
                <a:effectLst/>
                <a:latin typeface="+mn-lt"/>
                <a:ea typeface="+mn-ea"/>
                <a:cs typeface="+mn-cs"/>
              </a:rPr>
              <a:t>, building on others' ideas and expressing their own clearly.</a:t>
            </a:r>
          </a:p>
          <a:p>
            <a:pPr lvl="0"/>
            <a:r>
              <a:rPr lang="en-US" sz="1200" u="sng" kern="1200" cap="all" dirty="0">
                <a:solidFill>
                  <a:schemeClr val="tx1"/>
                </a:solidFill>
                <a:effectLst/>
                <a:latin typeface="+mn-lt"/>
                <a:ea typeface="+mn-ea"/>
                <a:cs typeface="+mn-cs"/>
                <a:hlinkClick r:id="rId7"/>
              </a:rPr>
              <a:t>CCSS.ELA-LITERACY.RL.5.4</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Determine the meaning of words and phrases as they are used in a text, including figurative language such as metaphors and similes.</a:t>
            </a:r>
          </a:p>
          <a:p>
            <a:r>
              <a:rPr lang="en-US" sz="1200" b="1" kern="1200" dirty="0">
                <a:solidFill>
                  <a:schemeClr val="tx1"/>
                </a:solidFill>
                <a:effectLst/>
                <a:latin typeface="+mn-lt"/>
                <a:ea typeface="+mn-ea"/>
                <a:cs typeface="+mn-cs"/>
              </a:rPr>
              <a:t>Economics Standards</a:t>
            </a:r>
          </a:p>
          <a:p>
            <a:r>
              <a:rPr lang="en-US" sz="1200" b="1" u="sng" kern="1200" dirty="0">
                <a:solidFill>
                  <a:schemeClr val="tx1"/>
                </a:solidFill>
                <a:effectLst/>
                <a:latin typeface="+mn-lt"/>
                <a:ea typeface="+mn-ea"/>
                <a:cs typeface="+mn-cs"/>
                <a:hlinkClick r:id="rId8"/>
              </a:rPr>
              <a:t>Content Standard 1: Scarcity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Identify what they gain and what they give up when they make choices.</a:t>
            </a:r>
          </a:p>
          <a:p>
            <a:pPr lvl="0"/>
            <a:r>
              <a:rPr lang="en-US" sz="1200" kern="1200" dirty="0">
                <a:solidFill>
                  <a:schemeClr val="tx1"/>
                </a:solidFill>
                <a:effectLst/>
                <a:latin typeface="+mn-lt"/>
                <a:ea typeface="+mn-ea"/>
                <a:cs typeface="+mn-cs"/>
              </a:rPr>
              <a:t>People make choices because they can’t have everything they want.</a:t>
            </a:r>
          </a:p>
          <a:p>
            <a:pPr lvl="0"/>
            <a:r>
              <a:rPr lang="en-US" sz="1200" kern="1200" dirty="0">
                <a:solidFill>
                  <a:schemeClr val="tx1"/>
                </a:solidFill>
                <a:effectLst/>
                <a:latin typeface="+mn-lt"/>
                <a:ea typeface="+mn-ea"/>
                <a:cs typeface="+mn-cs"/>
              </a:rPr>
              <a:t>Identify some choices they have made and explain why they had to make a choice.</a:t>
            </a:r>
          </a:p>
          <a:p>
            <a:r>
              <a:rPr lang="en-US" sz="1200" b="1" kern="1200" dirty="0">
                <a:solidFill>
                  <a:schemeClr val="tx1"/>
                </a:solidFill>
                <a:effectLst/>
                <a:latin typeface="+mn-lt"/>
                <a:ea typeface="+mn-ea"/>
                <a:cs typeface="+mn-cs"/>
              </a:rPr>
              <a:t>Social Studies Standards</a:t>
            </a:r>
          </a:p>
          <a:p>
            <a:r>
              <a:rPr lang="en-US" sz="1200" b="1" u="sng" kern="1200" dirty="0">
                <a:solidFill>
                  <a:schemeClr val="tx1"/>
                </a:solidFill>
                <a:effectLst/>
                <a:latin typeface="+mn-lt"/>
                <a:ea typeface="+mn-ea"/>
                <a:cs typeface="+mn-cs"/>
                <a:hlinkClick r:id="rId9"/>
              </a:rPr>
              <a:t>Individual Development and Identity</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Describe personal connections to place—especially place as associated with immediate surrounding.</a:t>
            </a:r>
          </a:p>
          <a:p>
            <a:pPr lvl="0"/>
            <a:r>
              <a:rPr lang="en-US" sz="1200" kern="1200" dirty="0">
                <a:solidFill>
                  <a:schemeClr val="tx1"/>
                </a:solidFill>
                <a:effectLst/>
                <a:latin typeface="+mn-lt"/>
                <a:ea typeface="+mn-ea"/>
                <a:cs typeface="+mn-cs"/>
              </a:rPr>
              <a:t>Analyze a particular event to identify reasons individuals might respond to it in different ways.</a:t>
            </a:r>
          </a:p>
          <a:p>
            <a:r>
              <a:rPr lang="en-US" sz="1200" b="1" u="sng" kern="1200" dirty="0">
                <a:solidFill>
                  <a:schemeClr val="tx1"/>
                </a:solidFill>
                <a:effectLst/>
                <a:latin typeface="+mn-lt"/>
                <a:ea typeface="+mn-ea"/>
                <a:cs typeface="+mn-cs"/>
                <a:hlinkClick r:id="rId9"/>
              </a:rPr>
              <a:t>Production, Distribution, Consumption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Distinguish between needs and wants</a:t>
            </a:r>
          </a:p>
          <a:p>
            <a:pPr marL="0" marR="0">
              <a:lnSpc>
                <a:spcPts val="1500"/>
              </a:lnSpc>
              <a:spcBef>
                <a:spcPts val="0"/>
              </a:spcBef>
              <a:spcAft>
                <a:spcPts val="0"/>
              </a:spcAft>
            </a:pPr>
            <a:br>
              <a:rPr lang="en-US" sz="1200" kern="1200" dirty="0">
                <a:solidFill>
                  <a:schemeClr val="tx1"/>
                </a:solidFill>
                <a:effectLst/>
                <a:latin typeface="+mn-lt"/>
                <a:ea typeface="+mn-ea"/>
                <a:cs typeface="+mn-cs"/>
              </a:rPr>
            </a:br>
            <a:r>
              <a:rPr lang="en-US" sz="12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say</a:t>
            </a:r>
            <a:r>
              <a:rPr lang="en-US" sz="12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“Welcome!  Today we are going to learn about giving to others.  We are going to start by giving something to our classmates.  You will all receive a blank ¼ sheet of paper, and what I would like you to do is write something sincere and kind on it, to give to a classmate.  Try to be specific and encouraging to each other in these notes.  These are your gift to them today!”</a:t>
            </a:r>
          </a:p>
          <a:p>
            <a:pPr marL="180340" marR="0" indent="0">
              <a:lnSpc>
                <a:spcPts val="1350"/>
              </a:lnSpc>
              <a:spcBef>
                <a:spcPts val="0"/>
              </a:spcBef>
              <a:spcAft>
                <a:spcPts val="500"/>
              </a:spcAft>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Pass out ¼ sheets of blank paper, one per student, and ask students to find a partner sitting near them.</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When each student has a partner, allow about thirty seconds for them to write something kind about their partner.  (If there is an odd number of students, then make one group of three and make sure each student in the triad is writing a note to a different child in their group.)</a:t>
            </a:r>
          </a:p>
          <a:p>
            <a:r>
              <a:rPr lang="en-US" sz="1200" dirty="0">
                <a:effectLst/>
                <a:latin typeface="Calibri" panose="020F0502020204030204" pitchFamily="34" charset="0"/>
                <a:ea typeface="MS Mincho" panose="02020609040205080304" pitchFamily="49" charset="-128"/>
                <a:cs typeface="Times New Roman" panose="02020603050405020304" pitchFamily="18" charset="0"/>
              </a:rPr>
              <a:t>After one minute, ask students to give their note to their partner, then call on 3-4 to read their gift/note.</a:t>
            </a:r>
            <a:endParaRPr lang="en-US" sz="1200" kern="1200" dirty="0">
              <a:solidFill>
                <a:schemeClr val="accent5"/>
              </a:solidFill>
              <a:effectLst/>
              <a:highlight>
                <a:srgbClr val="FFFF00"/>
              </a:highlight>
              <a:latin typeface="+mn-lt"/>
              <a:ea typeface="+mn-ea"/>
              <a:cs typeface="+mn-cs"/>
            </a:endParaRPr>
          </a:p>
          <a:p>
            <a:pPr marL="0" lvl="0" indent="0" algn="l" rtl="0">
              <a:spcBef>
                <a:spcPts val="0"/>
              </a:spcBef>
              <a:spcAft>
                <a:spcPts val="0"/>
              </a:spcAft>
              <a:buNone/>
            </a:pPr>
            <a:endParaRPr dirty="0"/>
          </a:p>
        </p:txBody>
      </p:sp>
      <p:sp>
        <p:nvSpPr>
          <p:cNvPr id="96" name="Google Shape;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TC Avant Garde Std Bold"/>
                <a:ea typeface="+mn-ea"/>
                <a:cs typeface="+mn-cs"/>
              </a:rPr>
              <a:t>Teaching Notes</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Brainstorm what they know about giving, while a volunteer student writes responses on the board.</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pair-share to the following questions:</a:t>
            </a:r>
          </a:p>
          <a:p>
            <a:pPr marL="800100" marR="180340" lvl="1" indent="-342900">
              <a:lnSpc>
                <a:spcPts val="1500"/>
              </a:lnSpc>
              <a:spcBef>
                <a:spcPts val="0"/>
              </a:spcBef>
              <a:spcAft>
                <a:spcPts val="0"/>
              </a:spcAft>
              <a:buClr>
                <a:srgbClr val="808080"/>
              </a:buClr>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 </a:t>
            </a: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How does it feel to give? </a:t>
            </a:r>
          </a:p>
          <a:p>
            <a:pPr marL="800100" marR="180340" lvl="1" indent="-342900">
              <a:lnSpc>
                <a:spcPts val="1500"/>
              </a:lnSpc>
              <a:spcBef>
                <a:spcPts val="0"/>
              </a:spcBef>
              <a:spcAft>
                <a:spcPts val="0"/>
              </a:spcAft>
              <a:buClr>
                <a:srgbClr val="808080"/>
              </a:buClr>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 </a:t>
            </a: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How does it feel to receive?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Ask students to think about how their answers match up with the definition of “giving."</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Giving</a:t>
            </a:r>
            <a:r>
              <a:rPr lang="en-US" sz="1200" i="1" baseline="0"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to present voluntarily and without expecting compensation. </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write their own definition of “giving” in their Student Workbook L1V1 (lesson 1 words included).</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Allow 1-2 minutes for students to write their definition of “giving." </a:t>
            </a:r>
          </a:p>
          <a:p>
            <a:pPr marL="342900" marR="180340" lvl="0" indent="-342900" algn="l" defTabSz="914400" rtl="0" eaLnBrk="1" fontAlgn="auto" latinLnBrk="0" hangingPunct="1">
              <a:lnSpc>
                <a:spcPts val="1500"/>
              </a:lnSpc>
              <a:spcBef>
                <a:spcPts val="0"/>
              </a:spcBef>
              <a:spcAft>
                <a:spcPts val="0"/>
              </a:spcAft>
              <a:buClr>
                <a:srgbClr val="C00000"/>
              </a:buClr>
              <a:buSzPts val="1100"/>
              <a:buFont typeface="Symbol" panose="05050102010706020507" pitchFamily="18" charset="2"/>
              <a:buChar char=""/>
              <a:tabLst/>
              <a:defRPr/>
            </a:pPr>
            <a:r>
              <a:rPr lang="en-US" sz="12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[Alternate Extension Activity]</a:t>
            </a: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Use colored 5” squares of paper to have each student write words, definitions or examples of “giving”, and make a collage or class bulletin board titled “Giving” to display, then write the dictionary definition at the top.  This would allow for a more permanent reminder of the work done around giving, while providing a group project that lends itself to sharing and building relationships with each other.</a:t>
            </a:r>
            <a:endPar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03" name="Google Shape;10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967724e28d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967724e28d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TC Avant Garde Std Bold"/>
                <a:ea typeface="+mn-ea"/>
                <a:cs typeface="+mn-cs"/>
              </a:rPr>
              <a:t>Teaching Notes</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In a pair-share, ask students to talk about what they know about need.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Ask students to think about how their answers match up with the definition of “need."</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742950" marR="180340" lvl="1" indent="-285750">
              <a:lnSpc>
                <a:spcPts val="1500"/>
              </a:lnSpc>
              <a:spcBef>
                <a:spcPts val="0"/>
              </a:spcBef>
              <a:spcAft>
                <a:spcPts val="0"/>
              </a:spcAft>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a:t>
            </a:r>
            <a:r>
              <a:rPr lang="en-US" sz="12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Need - to require, to be necessary. Picture will appear</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write their own definition of “need” on their </a:t>
            </a:r>
            <a:r>
              <a:rPr lang="en-US" sz="1200" kern="1200" dirty="0">
                <a:solidFill>
                  <a:schemeClr val="tx1"/>
                </a:solidFill>
                <a:effectLst/>
                <a:latin typeface="+mn-lt"/>
                <a:ea typeface="+mn-ea"/>
                <a:cs typeface="+mn-cs"/>
              </a:rPr>
              <a:t>Student Workbook L1V1 (lesson 1 words included).</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Allow 1-2 minutes for students to write their definition of “need." </a:t>
            </a:r>
          </a:p>
          <a:p>
            <a:pPr marL="0" marR="180340" indent="0">
              <a:lnSpc>
                <a:spcPts val="1500"/>
              </a:lnSpc>
              <a:spcBef>
                <a:spcPts val="0"/>
              </a:spcBef>
              <a:spcAft>
                <a:spcPts val="0"/>
              </a:spcAft>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p>
          <a:p>
            <a:pPr marL="228600" marR="180340">
              <a:lnSpc>
                <a:spcPts val="1500"/>
              </a:lnSpc>
              <a:spcBef>
                <a:spcPts val="0"/>
              </a:spcBef>
              <a:spcAft>
                <a:spcPts val="0"/>
              </a:spcAft>
            </a:pPr>
            <a:br>
              <a:rPr lang="en-US" dirty="0">
                <a:effectLst/>
              </a:rPr>
            </a:br>
            <a:r>
              <a:rPr lang="en-US" sz="12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ask</a:t>
            </a:r>
            <a:r>
              <a:rPr lang="en-US" sz="12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“Did you NEED to receive this little note from a classmate today?”</a:t>
            </a:r>
            <a:endParaRPr lang="en-US" sz="1050" dirty="0">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14" name="Google Shape;114;g2967724e28d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967724e28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967724e28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TC Avant Garde Std Bold"/>
                <a:ea typeface="+mn-ea"/>
                <a:cs typeface="+mn-cs"/>
              </a:rPr>
              <a:t>Teaching Notes</a:t>
            </a:r>
          </a:p>
          <a:p>
            <a:pPr marL="228600" marR="180340">
              <a:lnSpc>
                <a:spcPts val="1500"/>
              </a:lnSpc>
              <a:spcBef>
                <a:spcPts val="0"/>
              </a:spcBef>
              <a:spcAft>
                <a:spcPts val="0"/>
              </a:spcAft>
            </a:pPr>
            <a:r>
              <a:rPr lang="en-US" sz="16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say</a:t>
            </a:r>
            <a:r>
              <a:rPr lang="en-US" sz="16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“You are all capable of great things in your lives, and it’s up to you to choose HOW you will use your talents and passions to serve others in your family, school and community.”</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720725" marR="0">
              <a:lnSpc>
                <a:spcPts val="1350"/>
              </a:lnSpc>
              <a:spcBef>
                <a:spcPts val="0"/>
              </a:spcBef>
              <a:spcAft>
                <a:spcPts val="500"/>
              </a:spcAf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Call on 3-4 students to share what they know about “service.” </a:t>
            </a:r>
          </a:p>
          <a:p>
            <a:pPr marL="628650" marR="180340" lvl="1" indent="-171450">
              <a:lnSpc>
                <a:spcPts val="1500"/>
              </a:lnSpc>
              <a:spcBef>
                <a:spcPts val="0"/>
              </a:spcBef>
              <a:spcAft>
                <a:spcPts val="0"/>
              </a:spcAft>
              <a:buClr>
                <a:srgbClr val="808080"/>
              </a:buClr>
              <a:buFont typeface="Courier New" panose="02070309020205020404" pitchFamily="49" charset="0"/>
              <a:buChar char="o"/>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a:t>
            </a:r>
            <a:r>
              <a:rPr lang="en-US" sz="120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Service: The act of helpful activity.</a:t>
            </a:r>
            <a:r>
              <a:rPr lang="en-US" sz="1200"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Ask students to write their own definition of “service” in their Student Workbook L1V1 (lesson 1 words included). </a:t>
            </a:r>
          </a:p>
          <a:p>
            <a:pPr marL="720725" marR="0" indent="-179705">
              <a:lnSpc>
                <a:spcPts val="1350"/>
              </a:lnSpc>
              <a:spcBef>
                <a:spcPts val="0"/>
              </a:spcBef>
              <a:spcAft>
                <a:spcPts val="500"/>
              </a:spcAft>
            </a:pPr>
            <a:r>
              <a:rPr lang="en-US" sz="1200" b="1"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720725" marR="0" indent="-179705">
              <a:lnSpc>
                <a:spcPts val="1350"/>
              </a:lnSpc>
              <a:spcBef>
                <a:spcPts val="0"/>
              </a:spcBef>
              <a:spcAft>
                <a:spcPts val="500"/>
              </a:spcAft>
            </a:pPr>
            <a:r>
              <a:rPr lang="en-US" sz="1200" b="1" dirty="0">
                <a:solidFill>
                  <a:srgbClr val="31849B"/>
                </a:solidFill>
                <a:effectLst/>
                <a:latin typeface="Calibri" panose="020F0502020204030204" pitchFamily="34" charset="0"/>
                <a:ea typeface="MS Mincho" panose="02020609040205080304" pitchFamily="49" charset="-128"/>
                <a:cs typeface="Times New Roman" panose="02020603050405020304" pitchFamily="18" charset="0"/>
              </a:rPr>
              <a:t>[TEACHER TIP] During small group work, use soft music and then pause when time is up.</a:t>
            </a:r>
            <a:endParaRPr dirty="0"/>
          </a:p>
        </p:txBody>
      </p:sp>
      <p:sp>
        <p:nvSpPr>
          <p:cNvPr id="124" name="Google Shape;124;g2967724e28d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ITC Avant Garde Std Bold"/>
                <a:ea typeface="+mn-ea"/>
                <a:cs typeface="+mn-cs"/>
              </a:rPr>
              <a:t>Teaching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*Note to teacher</a:t>
            </a:r>
            <a:r>
              <a:rPr lang="en-US" sz="1200" b="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 Discretion and sensitivity are recommended here because there may be students in your class that have some of the needs discussed</a:t>
            </a:r>
            <a:r>
              <a:rPr lang="en-US" sz="1200" b="0" i="0"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8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20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Divide the students into six groups, by counting off 1-6.</a:t>
            </a:r>
          </a:p>
          <a:p>
            <a:pPr marL="342900" marR="0" lvl="0" indent="-342900">
              <a:lnSpc>
                <a:spcPts val="120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Give each group a large paper (poster board, flipchart paper, or other large sheet of paper.)</a:t>
            </a:r>
          </a:p>
          <a:p>
            <a:pPr marL="342900" marR="0" lvl="0" indent="-342900">
              <a:lnSpc>
                <a:spcPts val="120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Explain their instructions: </a:t>
            </a:r>
          </a:p>
          <a:p>
            <a:pPr marL="800100" marR="180340" lvl="1" indent="-342900">
              <a:lnSpc>
                <a:spcPts val="1500"/>
              </a:lnSpc>
              <a:spcBef>
                <a:spcPts val="0"/>
              </a:spcBef>
              <a:spcAft>
                <a:spcPts val="0"/>
              </a:spcAft>
              <a:buFont typeface="+mj-lt"/>
              <a:buAutoNum type="arabicPeriod"/>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They will draw a line down the middle of their paper and a line across (a few inches from the top) to make a T-chart (model this activity on the board for students.) </a:t>
            </a:r>
          </a:p>
          <a:p>
            <a:pPr marL="800100" marR="180340" lvl="1" indent="-342900">
              <a:lnSpc>
                <a:spcPts val="1500"/>
              </a:lnSpc>
              <a:spcBef>
                <a:spcPts val="0"/>
              </a:spcBef>
              <a:spcAft>
                <a:spcPts val="0"/>
              </a:spcAft>
              <a:buFont typeface="+mj-lt"/>
              <a:buAutoNum type="arabicPeriod"/>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They will label one column “Needs” and the other column “Services.”</a:t>
            </a:r>
          </a:p>
          <a:p>
            <a:pPr marL="800100" marR="180340" lvl="1" indent="-342900">
              <a:lnSpc>
                <a:spcPts val="1500"/>
              </a:lnSpc>
              <a:spcBef>
                <a:spcPts val="0"/>
              </a:spcBef>
              <a:spcAft>
                <a:spcPts val="0"/>
              </a:spcAft>
              <a:buFont typeface="+mj-lt"/>
              <a:buAutoNum type="arabicPeriod"/>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They will come up with as many needs and services for their assigned group as they can.</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ts val="1350"/>
              </a:lnSpc>
              <a:spcBef>
                <a:spcPts val="0"/>
              </a:spcBef>
              <a:spcAft>
                <a:spcPts val="500"/>
              </a:spcAf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Assigned groups:</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800100" marR="0" lvl="1" indent="-342900">
              <a:lnSpc>
                <a:spcPts val="1200"/>
              </a:lnSpc>
              <a:spcBef>
                <a:spcPts val="0"/>
              </a:spcBef>
              <a:spcAft>
                <a:spcPts val="500"/>
              </a:spcAft>
              <a:buClr>
                <a:srgbClr val="808080"/>
              </a:buClr>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Groups 1-2: Families (e.g. need = family can’t buy food, service = food bank)</a:t>
            </a:r>
          </a:p>
          <a:p>
            <a:pPr marL="800100" marR="0" lvl="1" indent="-342900">
              <a:lnSpc>
                <a:spcPts val="1200"/>
              </a:lnSpc>
              <a:spcBef>
                <a:spcPts val="0"/>
              </a:spcBef>
              <a:spcAft>
                <a:spcPts val="500"/>
              </a:spcAft>
              <a:buClr>
                <a:srgbClr val="808080"/>
              </a:buClr>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Groups 3-4: Schools (e.g. need = teacher needs help grading, service = parent volunteer)</a:t>
            </a:r>
          </a:p>
          <a:p>
            <a:pPr marL="800100" marR="0" lvl="1" indent="-342900">
              <a:lnSpc>
                <a:spcPts val="1200"/>
              </a:lnSpc>
              <a:spcBef>
                <a:spcPts val="0"/>
              </a:spcBef>
              <a:spcAft>
                <a:spcPts val="500"/>
              </a:spcAft>
              <a:buClr>
                <a:srgbClr val="808080"/>
              </a:buClr>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Groups 5-6: Communities (e.g. need = homelessness, service = shelters)</a:t>
            </a:r>
          </a:p>
          <a:p>
            <a:pPr marL="228600" marR="180340">
              <a:lnSpc>
                <a:spcPts val="1500"/>
              </a:lnSpc>
              <a:spcBef>
                <a:spcPts val="0"/>
              </a:spcBef>
              <a:spcAft>
                <a:spcPts val="0"/>
              </a:spcAft>
            </a:pPr>
            <a:endParaRPr lang="en-US" sz="16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228600" marR="180340">
              <a:lnSpc>
                <a:spcPts val="1500"/>
              </a:lnSpc>
              <a:spcBef>
                <a:spcPts val="0"/>
              </a:spcBef>
              <a:spcAft>
                <a:spcPts val="0"/>
              </a:spcAft>
            </a:pPr>
            <a:r>
              <a:rPr lang="en-US" sz="16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say</a:t>
            </a:r>
            <a:r>
              <a:rPr lang="en-US" sz="16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“What are some ways that someone could meet that need?”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228600" marR="180340">
              <a:lnSpc>
                <a:spcPts val="1500"/>
              </a:lnSpc>
              <a:spcBef>
                <a:spcPts val="0"/>
              </a:spcBef>
              <a:spcAft>
                <a:spcPts val="0"/>
              </a:spcAft>
            </a:pPr>
            <a:r>
              <a:rPr lang="en-US" sz="16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20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After 5 minutes, give a “1-minute-to-go” warning.</a:t>
            </a:r>
          </a:p>
          <a:p>
            <a:pPr marL="342900" marR="0" lvl="0" indent="-342900">
              <a:lnSpc>
                <a:spcPts val="120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Ask student groups to share out the needs and services they came up with.</a:t>
            </a:r>
          </a:p>
          <a:p>
            <a:pPr marL="0" lvl="0" indent="0" algn="l" rtl="0">
              <a:spcBef>
                <a:spcPts val="0"/>
              </a:spcBef>
              <a:spcAft>
                <a:spcPts val="0"/>
              </a:spcAft>
              <a:buNone/>
            </a:pPr>
            <a:endParaRPr dirty="0"/>
          </a:p>
        </p:txBody>
      </p:sp>
      <p:sp>
        <p:nvSpPr>
          <p:cNvPr id="134" name="Google Shape;1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967724e28d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967724e28d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ctr"/>
            <a:r>
              <a:rPr lang="en-US" b="1" dirty="0"/>
              <a:t>Teaching Notes</a:t>
            </a:r>
          </a:p>
          <a:p>
            <a:pPr marL="228600" marR="180340">
              <a:lnSpc>
                <a:spcPts val="1500"/>
              </a:lnSpc>
              <a:spcBef>
                <a:spcPts val="0"/>
              </a:spcBef>
              <a:spcAft>
                <a:spcPts val="0"/>
              </a:spcAft>
            </a:pPr>
            <a:r>
              <a:rPr lang="en-US" sz="1600" b="1"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Teacher might say</a:t>
            </a:r>
            <a:r>
              <a:rPr lang="en-US" sz="1600" i="1"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“We can give in many ways, even if you think you have nothing to offer.  How many of you have heard the word ‘philanthropy’?  What do you think it means?”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720725" marR="0">
              <a:lnSpc>
                <a:spcPts val="1350"/>
              </a:lnSpc>
              <a:spcBef>
                <a:spcPts val="0"/>
              </a:spcBef>
              <a:spcAft>
                <a:spcPts val="500"/>
              </a:spcAft>
            </a:pPr>
            <a:r>
              <a:rPr lang="en-US" sz="1600" dirty="0">
                <a:effectLst/>
                <a:latin typeface="Calibri" panose="020F0502020204030204" pitchFamily="34" charset="0"/>
                <a:ea typeface="MS Mincho" panose="02020609040205080304" pitchFamily="49" charset="-128"/>
                <a:cs typeface="Times New Roman" panose="02020603050405020304" pitchFamily="18" charset="0"/>
              </a:rPr>
              <a:t> </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Show video clip </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hlinkClick r:id="rId3"/>
              </a:rPr>
              <a:t>https://www.youtube.com/watch?v=tZ5t8xD7qGU</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by clicking on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PPT slide 6</a:t>
            </a:r>
            <a:r>
              <a:rPr lang="en-US" sz="120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 </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and then on the </a:t>
            </a: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play button.</a:t>
            </a:r>
            <a:endPar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0" marR="0">
              <a:lnSpc>
                <a:spcPts val="1200"/>
              </a:lnSpc>
              <a:spcBef>
                <a:spcPts val="0"/>
              </a:spcBef>
              <a:spcAft>
                <a:spcPts val="0"/>
              </a:spcAft>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(Tap PPT for fade-in) </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Philanthropy - the process of giving back.</a:t>
            </a:r>
            <a:r>
              <a:rPr lang="en-US" sz="1200" i="1" baseline="0"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 The act of </a:t>
            </a:r>
            <a:r>
              <a:rPr lang="en-US" sz="1200" i="1" dirty="0">
                <a:solidFill>
                  <a:srgbClr val="808080"/>
                </a:solidFill>
                <a:effectLst/>
                <a:latin typeface="Calibri" panose="020F0502020204030204" pitchFamily="34" charset="0"/>
                <a:ea typeface="MS Mincho" panose="02020609040205080304" pitchFamily="49" charset="-128"/>
                <a:cs typeface="Times New Roman" panose="02020603050405020304" pitchFamily="18" charset="0"/>
              </a:rPr>
              <a:t>donating money, goods, services, time and/or effort to support a beneficial cause, with a defined objective and with no financial or material reward to the donor.)</a:t>
            </a:r>
            <a:endPar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endParaRP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Prompt a whole group reflective discussion with these questions: </a:t>
            </a:r>
          </a:p>
          <a:p>
            <a:pPr marL="800100" marR="180340" lvl="1" indent="-342900">
              <a:lnSpc>
                <a:spcPts val="1500"/>
              </a:lnSpc>
              <a:spcBef>
                <a:spcPts val="0"/>
              </a:spcBef>
              <a:spcAft>
                <a:spcPts val="0"/>
              </a:spcAft>
              <a:buFont typeface="Courier New" panose="02070309020205020404" pitchFamily="49" charset="0"/>
              <a:buChar char="o"/>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How is philanthropy more than money? (call on 3-4 students to respond)</a:t>
            </a:r>
          </a:p>
          <a:p>
            <a:pPr marL="800100" marR="180340" lvl="1" indent="-342900">
              <a:lnSpc>
                <a:spcPts val="1500"/>
              </a:lnSpc>
              <a:spcBef>
                <a:spcPts val="0"/>
              </a:spcBef>
              <a:spcAft>
                <a:spcPts val="0"/>
              </a:spcAft>
              <a:buFont typeface="Courier New" panose="02070309020205020404" pitchFamily="49" charset="0"/>
              <a:buChar char="o"/>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How else can you give? (call on 3-4 students to respond) </a:t>
            </a:r>
          </a:p>
          <a:p>
            <a:pPr marL="800100" marR="180340" lvl="1" indent="-342900">
              <a:lnSpc>
                <a:spcPts val="1500"/>
              </a:lnSpc>
              <a:spcBef>
                <a:spcPts val="0"/>
              </a:spcBef>
              <a:spcAft>
                <a:spcPts val="0"/>
              </a:spcAft>
              <a:buFont typeface="Courier New" panose="02070309020205020404" pitchFamily="49" charset="0"/>
              <a:buChar char="o"/>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What were some examples that the people in the video gave for how philanthropy made them FEEL? (call on 3-4 students to respond)</a:t>
            </a:r>
          </a:p>
          <a:p>
            <a:pPr marL="0" marR="180340">
              <a:lnSpc>
                <a:spcPts val="1500"/>
              </a:lnSpc>
              <a:spcBef>
                <a:spcPts val="0"/>
              </a:spcBef>
              <a:spcAft>
                <a:spcPts val="0"/>
              </a:spcAft>
            </a:pPr>
            <a:r>
              <a:rPr lang="en-US" sz="1200" i="1" dirty="0">
                <a:solidFill>
                  <a:srgbClr val="7F7F7F"/>
                </a:solidFill>
                <a:effectLst/>
                <a:latin typeface="Calibri" panose="020F0502020204030204" pitchFamily="34" charset="0"/>
                <a:ea typeface="MS Mincho" panose="02020609040205080304" pitchFamily="49" charset="-128"/>
                <a:cs typeface="Times New Roman" panose="02020603050405020304" pitchFamily="18" charset="0"/>
              </a:rPr>
              <a:t> </a:t>
            </a:r>
          </a:p>
          <a:p>
            <a:pPr marL="342900" marR="180340" lvl="0" indent="-342900">
              <a:lnSpc>
                <a:spcPts val="1500"/>
              </a:lnSpc>
              <a:spcBef>
                <a:spcPts val="0"/>
              </a:spcBef>
              <a:spcAft>
                <a:spcPts val="0"/>
              </a:spcAft>
              <a:buClr>
                <a:srgbClr val="C00000"/>
              </a:buClr>
              <a:buSzPts val="1100"/>
              <a:buFont typeface="Symbol" panose="05050102010706020507" pitchFamily="18" charset="2"/>
              <a:buChar char=""/>
            </a:pPr>
            <a:r>
              <a:rPr lang="en-US" sz="1200" i="0"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rPr>
              <a:t>Ask students to write their own definition of “philanthropy” in their Student Workbook L1V1 (lesson 1 words included)</a:t>
            </a:r>
            <a:endParaRPr lang="en-US" sz="1200" i="1" dirty="0">
              <a:solidFill>
                <a:srgbClr val="D8262E"/>
              </a:solidFill>
              <a:effectLst/>
              <a:latin typeface="Calibri" panose="020F0502020204030204" pitchFamily="34" charset="0"/>
              <a:ea typeface="MS Mincho" panose="02020609040205080304" pitchFamily="49" charset="-128"/>
              <a:cs typeface="Times New Roman" panose="02020603050405020304" pitchFamily="18" charset="0"/>
            </a:endParaRPr>
          </a:p>
          <a:p>
            <a:pPr marL="0" lvl="0" indent="0" algn="l" rtl="0">
              <a:spcBef>
                <a:spcPts val="0"/>
              </a:spcBef>
              <a:spcAft>
                <a:spcPts val="0"/>
              </a:spcAft>
              <a:buNone/>
            </a:pPr>
            <a:endParaRPr dirty="0"/>
          </a:p>
        </p:txBody>
      </p:sp>
      <p:sp>
        <p:nvSpPr>
          <p:cNvPr id="152" name="Google Shape;152;g2967724e28d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67724e28d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ctr"/>
            <a:r>
              <a:rPr lang="en-US" b="1" dirty="0"/>
              <a:t>Teaching</a:t>
            </a:r>
            <a:r>
              <a:rPr lang="en-US" b="1" baseline="0" dirty="0"/>
              <a:t> Notes</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Show OtterCares-created video by </a:t>
            </a:r>
            <a:r>
              <a:rPr lang="en-US" sz="1200" i="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clicking on the play button on PPT slide 7.</a:t>
            </a:r>
            <a:endParaRPr lang="en-US" sz="1200" dirty="0">
              <a:effectLst/>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Ask 2-3 students to respond to each of these questions:</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How can you donate time to something or someone? </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How can you donate your talents to something or someone?</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What kinds of treasure do you have to donate to something or someone?</a:t>
            </a:r>
          </a:p>
          <a:p>
            <a:pPr marL="342900" marR="0" lvl="0" indent="-342900">
              <a:lnSpc>
                <a:spcPts val="1500"/>
              </a:lnSpc>
              <a:spcBef>
                <a:spcPts val="0"/>
              </a:spcBef>
              <a:spcAft>
                <a:spcPts val="0"/>
              </a:spcAft>
              <a:buClr>
                <a:srgbClr val="D8262E"/>
              </a:buClr>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With students </a:t>
            </a:r>
            <a:r>
              <a:rPr lang="en-US" sz="1200" kern="1200" dirty="0">
                <a:solidFill>
                  <a:schemeClr val="tx1"/>
                </a:solidFill>
                <a:effectLst/>
                <a:latin typeface="+mn-lt"/>
                <a:ea typeface="+mn-ea"/>
                <a:cs typeface="+mn-cs"/>
              </a:rPr>
              <a:t>still in six groups from the needs / service T-chart, </a:t>
            </a: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explain the instructions for their group work:</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Work together to brainstorm all the different ways that your group could donate time, your unique talents, and treasures to someone or something.</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Record with your group as many ways that you can donate time, talent and treasure to the assigned group from earlier (families, schools, communities.)</a:t>
            </a:r>
          </a:p>
          <a:p>
            <a:pPr marL="742950" marR="0" lvl="1" indent="-285750">
              <a:lnSpc>
                <a:spcPts val="1350"/>
              </a:lnSpc>
              <a:spcBef>
                <a:spcPts val="0"/>
              </a:spcBef>
              <a:spcAft>
                <a:spcPts val="500"/>
              </a:spcAft>
              <a:buFont typeface="Courier New" panose="02070309020205020404" pitchFamily="49" charset="0"/>
              <a:buChar char="-"/>
            </a:pPr>
            <a:r>
              <a:rPr lang="en-US" sz="1200" i="1" dirty="0">
                <a:solidFill>
                  <a:srgbClr val="595959"/>
                </a:solidFill>
                <a:effectLst/>
                <a:latin typeface="Calibri" panose="020F0502020204030204" pitchFamily="34" charset="0"/>
                <a:ea typeface="MS Mincho" panose="02020609040205080304" pitchFamily="49" charset="-128"/>
                <a:cs typeface="Times New Roman" panose="02020603050405020304" pitchFamily="18" charset="0"/>
              </a:rPr>
              <a:t>Try to come up with as many as you can for each column before the time is up.</a:t>
            </a:r>
          </a:p>
          <a:p>
            <a:pPr marL="342900" marR="0" lvl="0" indent="-342900">
              <a:lnSpc>
                <a:spcPts val="1500"/>
              </a:lnSpc>
              <a:spcBef>
                <a:spcPts val="0"/>
              </a:spcBef>
              <a:spcAft>
                <a:spcPts val="0"/>
              </a:spcAft>
              <a:buClr>
                <a:srgbClr val="D8262E"/>
              </a:buClr>
              <a:buFont typeface="Symbol" panose="05050102010706020507" pitchFamily="18" charset="2"/>
              <a:buChar char=""/>
            </a:pPr>
            <a:r>
              <a:rPr lang="en-US" sz="1200" dirty="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Allow up to ten minutes for this activity, and then call time.  Ask students to place their posters on a classroom wall or bulletin board (using either tape, thumb tacks, stapler, etc.)</a:t>
            </a:r>
          </a:p>
          <a:p>
            <a:pPr marL="0" marR="0" indent="0">
              <a:lnSpc>
                <a:spcPts val="1350"/>
              </a:lnSpc>
              <a:spcBef>
                <a:spcPts val="0"/>
              </a:spcBef>
              <a:spcAft>
                <a:spcPts val="500"/>
              </a:spcAft>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0" marR="0">
              <a:lnSpc>
                <a:spcPts val="1500"/>
              </a:lnSpc>
              <a:spcBef>
                <a:spcPts val="0"/>
              </a:spcBef>
              <a:spcAft>
                <a:spcPts val="0"/>
              </a:spcAft>
            </a:pPr>
            <a:r>
              <a:rPr lang="en-US" sz="12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[Alternate Extension Activity]</a:t>
            </a: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Ask students to share with a partner or triad group their favorite 3 T’s that they could personally give.  </a:t>
            </a:r>
          </a:p>
          <a:p>
            <a:pPr marL="0" lvl="0" indent="0" algn="l" rtl="0">
              <a:spcBef>
                <a:spcPts val="0"/>
              </a:spcBef>
              <a:spcAft>
                <a:spcPts val="0"/>
              </a:spcAft>
              <a:buNone/>
            </a:pPr>
            <a:endParaRPr dirty="0"/>
          </a:p>
        </p:txBody>
      </p:sp>
      <p:sp>
        <p:nvSpPr>
          <p:cNvPr id="163" name="Google Shape;163;g2967724e28d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a:r>
              <a:rPr lang="en-US" b="1" dirty="0"/>
              <a:t>Teaching Notes</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Ask students to respond to:</a:t>
            </a:r>
          </a:p>
          <a:p>
            <a:pPr marL="742950" marR="0" lvl="1" indent="-285750">
              <a:lnSpc>
                <a:spcPts val="1350"/>
              </a:lnSpc>
              <a:spcBef>
                <a:spcPts val="0"/>
              </a:spcBef>
              <a:spcAft>
                <a:spcPts val="500"/>
              </a:spcAft>
              <a:buFont typeface="Courier New" panose="02070309020205020404" pitchFamily="49" charset="0"/>
              <a:buChar char="o"/>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“How could you use your 3 T’s to help </a:t>
            </a:r>
            <a:r>
              <a:rPr lang="en-US" sz="1200" kern="1200" dirty="0">
                <a:solidFill>
                  <a:schemeClr val="tx1"/>
                </a:solidFill>
                <a:effectLst/>
                <a:latin typeface="+mn-lt"/>
                <a:ea typeface="+mn-ea"/>
                <a:cs typeface="+mn-cs"/>
              </a:rPr>
              <a:t>families, schools, and communities</a:t>
            </a: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342900" marR="0" lvl="0" indent="-342900">
              <a:lnSpc>
                <a:spcPts val="1350"/>
              </a:lnSpc>
              <a:spcBef>
                <a:spcPts val="0"/>
              </a:spcBef>
              <a:spcAft>
                <a:spcPts val="500"/>
              </a:spcAft>
              <a:buClr>
                <a:srgbClr val="D8262E"/>
              </a:buClr>
              <a:buFont typeface="Symbol" panose="05050102010706020507" pitchFamily="18" charset="2"/>
              <a:buChar char=""/>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Students should record their ideas on Workbook page L1.W1. </a:t>
            </a:r>
          </a:p>
          <a:p>
            <a:pPr marL="720725" marR="0" indent="0">
              <a:lnSpc>
                <a:spcPts val="1350"/>
              </a:lnSpc>
              <a:spcBef>
                <a:spcPts val="0"/>
              </a:spcBef>
              <a:spcAft>
                <a:spcPts val="500"/>
              </a:spcAft>
            </a:pPr>
            <a:r>
              <a:rPr lang="en-US" sz="1200" dirty="0">
                <a:effectLst/>
                <a:latin typeface="Calibri" panose="020F0502020204030204" pitchFamily="34" charset="0"/>
                <a:ea typeface="MS Mincho" panose="02020609040205080304" pitchFamily="49" charset="-128"/>
                <a:cs typeface="Times New Roman" panose="02020603050405020304" pitchFamily="18" charset="0"/>
              </a:rPr>
              <a:t> </a:t>
            </a:r>
          </a:p>
          <a:p>
            <a:pPr marL="0" marR="0">
              <a:lnSpc>
                <a:spcPts val="1500"/>
              </a:lnSpc>
              <a:spcBef>
                <a:spcPts val="0"/>
              </a:spcBef>
              <a:spcAft>
                <a:spcPts val="0"/>
              </a:spcAft>
            </a:pP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[Extension Activity and/or Homework choices] </a:t>
            </a:r>
          </a:p>
          <a:p>
            <a:pPr marL="0" marR="0">
              <a:lnSpc>
                <a:spcPts val="1500"/>
              </a:lnSpc>
              <a:spcBef>
                <a:spcPts val="0"/>
              </a:spcBef>
              <a:spcAft>
                <a:spcPts val="0"/>
              </a:spcAft>
            </a:pPr>
            <a:r>
              <a:rPr lang="en-US" sz="1200" b="1"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[Alternative Extension Activity]</a:t>
            </a:r>
            <a:r>
              <a:rPr lang="en-US" sz="1200" i="1" dirty="0">
                <a:solidFill>
                  <a:srgbClr val="0099A8"/>
                </a:solidFill>
                <a:effectLst/>
                <a:latin typeface="Calibri" panose="020F0502020204030204" pitchFamily="34" charset="0"/>
                <a:ea typeface="MS Mincho" panose="02020609040205080304" pitchFamily="49" charset="-128"/>
                <a:cs typeface="Times New Roman" panose="02020603050405020304" pitchFamily="18" charset="0"/>
              </a:rPr>
              <a:t> Students can make a goal to do one thing to start giving, and then Instagram or snapchat a picture of themselves taking a step toward that goal (for example, a student might want to donate cans of food for a hunger issue within the school, and so they might take a “selfie” of themselves collecting food from their pantry.)  Students can use a hashtag like #givingisgood </a:t>
            </a:r>
          </a:p>
          <a:p>
            <a:pPr marL="0" lvl="0" indent="0" algn="l" rtl="0">
              <a:spcBef>
                <a:spcPts val="0"/>
              </a:spcBef>
              <a:spcAft>
                <a:spcPts val="0"/>
              </a:spcAft>
              <a:buNone/>
            </a:pPr>
            <a:endParaRPr dirty="0"/>
          </a:p>
        </p:txBody>
      </p:sp>
      <p:sp>
        <p:nvSpPr>
          <p:cNvPr id="178" name="Google Shape;1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Generic 1">
  <p:cSld name="Cover – Generic 1">
    <p:bg>
      <p:bgPr>
        <a:solidFill>
          <a:schemeClr val="lt1"/>
        </a:solidFill>
        <a:effectLst/>
      </p:bgPr>
    </p:bg>
    <p:spTree>
      <p:nvGrpSpPr>
        <p:cNvPr id="1" name="Shape 10"/>
        <p:cNvGrpSpPr/>
        <p:nvPr/>
      </p:nvGrpSpPr>
      <p:grpSpPr>
        <a:xfrm>
          <a:off x="0" y="0"/>
          <a:ext cx="0" cy="0"/>
          <a:chOff x="0" y="0"/>
          <a:chExt cx="0" cy="0"/>
        </a:xfrm>
      </p:grpSpPr>
      <p:sp>
        <p:nvSpPr>
          <p:cNvPr id="11" name="Google Shape;11;p2"/>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2"/>
          <p:cNvSpPr txBox="1">
            <a:spLocks noGrp="1"/>
          </p:cNvSpPr>
          <p:nvPr>
            <p:ph type="ctrTitle"/>
          </p:nvPr>
        </p:nvSpPr>
        <p:spPr>
          <a:xfrm>
            <a:off x="653143" y="2708156"/>
            <a:ext cx="10885714" cy="1280160"/>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653143" y="4407954"/>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body" idx="2"/>
          </p:nvPr>
        </p:nvSpPr>
        <p:spPr>
          <a:xfrm>
            <a:off x="3856038" y="6130593"/>
            <a:ext cx="4479925" cy="288441"/>
          </a:xfrm>
          <a:prstGeom prst="rect">
            <a:avLst/>
          </a:prstGeom>
          <a:noFill/>
          <a:ln>
            <a:noFill/>
          </a:ln>
        </p:spPr>
        <p:txBody>
          <a:bodyPr spcFirstLastPara="1" wrap="square" lIns="0" tIns="0" rIns="0" bIns="0" anchor="ctr" anchorCtr="0">
            <a:noAutofit/>
          </a:bodyPr>
          <a:lstStyle>
            <a:lvl1pPr marL="457200" marR="0" lvl="0" indent="-228600" algn="ctr" rtl="0">
              <a:lnSpc>
                <a:spcPct val="110000"/>
              </a:lnSpc>
              <a:spcBef>
                <a:spcPts val="1000"/>
              </a:spcBef>
              <a:spcAft>
                <a:spcPts val="0"/>
              </a:spcAft>
              <a:buClr>
                <a:srgbClr val="FAD7E3"/>
              </a:buClr>
              <a:buSzPts val="900"/>
              <a:buFont typeface="Arial"/>
              <a:buNone/>
              <a:defRPr sz="900" b="0" i="0" u="none" strike="noStrike" cap="none">
                <a:solidFill>
                  <a:srgbClr val="FAD7E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5" name="Google Shape;15;p2"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ransition – Photo 2">
  <p:cSld name="Transition – Photo 2">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2"/>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2"/>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12"/>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70" name="Google Shape;70;p12"/>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1" name="Google Shape;71;p12"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ransition – Photo 3">
  <p:cSld name="Transition – Photo 3">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3"/>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75" name="Google Shape;75;p13"/>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76" name="Google Shape;76;p13"/>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77" name="Google Shape;77;p13"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ransition – Photo 4">
  <p:cSld name="1_Transition – Photo 4">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4"/>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4"/>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14"/>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82" name="Google Shape;82;p14"/>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83" name="Google Shape;83;p14"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nd – Simple">
  <p:cSld name="End – Simple">
    <p:bg>
      <p:bgPr>
        <a:solidFill>
          <a:schemeClr val="lt1"/>
        </a:solidFill>
        <a:effectLst/>
      </p:bgPr>
    </p:bg>
    <p:spTree>
      <p:nvGrpSpPr>
        <p:cNvPr id="1" name="Shape 84"/>
        <p:cNvGrpSpPr/>
        <p:nvPr/>
      </p:nvGrpSpPr>
      <p:grpSpPr>
        <a:xfrm>
          <a:off x="0" y="0"/>
          <a:ext cx="0" cy="0"/>
          <a:chOff x="0" y="0"/>
          <a:chExt cx="0" cy="0"/>
        </a:xfrm>
      </p:grpSpPr>
      <p:sp>
        <p:nvSpPr>
          <p:cNvPr id="85" name="Google Shape;85;p15"/>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6" name="Google Shape;86;p15"/>
          <p:cNvSpPr txBox="1">
            <a:spLocks noGrp="1"/>
          </p:cNvSpPr>
          <p:nvPr>
            <p:ph type="ctrTitle"/>
          </p:nvPr>
        </p:nvSpPr>
        <p:spPr>
          <a:xfrm>
            <a:off x="653143" y="3429000"/>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87" name="Google Shape;87;p15"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 With subhead">
  <p:cSld name="End – With subhead">
    <p:bg>
      <p:bgPr>
        <a:solidFill>
          <a:schemeClr val="lt1"/>
        </a:solidFill>
        <a:effectLst/>
      </p:bgPr>
    </p:bg>
    <p:spTree>
      <p:nvGrpSpPr>
        <p:cNvPr id="1" name="Shape 88"/>
        <p:cNvGrpSpPr/>
        <p:nvPr/>
      </p:nvGrpSpPr>
      <p:grpSpPr>
        <a:xfrm>
          <a:off x="0" y="0"/>
          <a:ext cx="0" cy="0"/>
          <a:chOff x="0" y="0"/>
          <a:chExt cx="0" cy="0"/>
        </a:xfrm>
      </p:grpSpPr>
      <p:sp>
        <p:nvSpPr>
          <p:cNvPr id="89" name="Google Shape;89;p16"/>
          <p:cNvSpPr/>
          <p:nvPr/>
        </p:nvSpPr>
        <p:spPr>
          <a:xfrm>
            <a:off x="0" y="1920240"/>
            <a:ext cx="12192000" cy="4937760"/>
          </a:xfrm>
          <a:prstGeom prst="rect">
            <a:avLst/>
          </a:prstGeom>
          <a:solidFill>
            <a:srgbClr val="E7417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0" name="Google Shape;90;p16"/>
          <p:cNvSpPr txBox="1">
            <a:spLocks noGrp="1"/>
          </p:cNvSpPr>
          <p:nvPr>
            <p:ph type="ctrTitle"/>
          </p:nvPr>
        </p:nvSpPr>
        <p:spPr>
          <a:xfrm>
            <a:off x="653143" y="2714091"/>
            <a:ext cx="10885714" cy="1124872"/>
          </a:xfrm>
          <a:prstGeom prst="rect">
            <a:avLst/>
          </a:prstGeom>
          <a:noFill/>
          <a:ln>
            <a:noFill/>
          </a:ln>
        </p:spPr>
        <p:txBody>
          <a:bodyPr spcFirstLastPara="1" wrap="square" lIns="0" tIns="0" rIns="0" bIns="0" anchor="b"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6"/>
          <p:cNvSpPr txBox="1">
            <a:spLocks noGrp="1"/>
          </p:cNvSpPr>
          <p:nvPr>
            <p:ph type="subTitle" idx="1"/>
          </p:nvPr>
        </p:nvSpPr>
        <p:spPr>
          <a:xfrm>
            <a:off x="2165311" y="4292202"/>
            <a:ext cx="7861379" cy="1275683"/>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352F2D"/>
              </a:buClr>
              <a:buSzPts val="2000"/>
              <a:buFont typeface="Arial"/>
              <a:buNone/>
              <a:defRPr sz="2000" b="0" i="0" u="none" strike="noStrike" cap="none">
                <a:solidFill>
                  <a:srgbClr val="352F2D"/>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92" name="Google Shape;92;p16" descr="A picture containing logo&#10;&#10;Description automatically generated"/>
          <p:cNvPicPr preferRelativeResize="0"/>
          <p:nvPr/>
        </p:nvPicPr>
        <p:blipFill rotWithShape="1">
          <a:blip r:embed="rId2">
            <a:alphaModFix/>
          </a:blip>
          <a:srcRect/>
          <a:stretch/>
        </p:blipFill>
        <p:spPr>
          <a:xfrm>
            <a:off x="3942303" y="634408"/>
            <a:ext cx="3486491" cy="6402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Generic 2">
  <p:cSld name="Cover – Generic 2">
    <p:bg>
      <p:bgPr>
        <a:solidFill>
          <a:schemeClr val="dk2"/>
        </a:solidFill>
        <a:effectLst/>
      </p:bgPr>
    </p:bg>
    <p:spTree>
      <p:nvGrpSpPr>
        <p:cNvPr id="1" name="Shape 16"/>
        <p:cNvGrpSpPr/>
        <p:nvPr/>
      </p:nvGrpSpPr>
      <p:grpSpPr>
        <a:xfrm>
          <a:off x="0" y="0"/>
          <a:ext cx="0" cy="0"/>
          <a:chOff x="0" y="0"/>
          <a:chExt cx="0" cy="0"/>
        </a:xfrm>
      </p:grpSpPr>
      <p:sp>
        <p:nvSpPr>
          <p:cNvPr id="17" name="Google Shape;17;p3"/>
          <p:cNvSpPr/>
          <p:nvPr/>
        </p:nvSpPr>
        <p:spPr>
          <a:xfrm>
            <a:off x="7932420" y="0"/>
            <a:ext cx="425958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3"/>
          <p:cNvSpPr txBox="1">
            <a:spLocks noGrp="1"/>
          </p:cNvSpPr>
          <p:nvPr>
            <p:ph type="ctrTitle"/>
          </p:nvPr>
        </p:nvSpPr>
        <p:spPr>
          <a:xfrm>
            <a:off x="609600" y="1605788"/>
            <a:ext cx="6406342" cy="2161722"/>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subTitle" idx="1"/>
          </p:nvPr>
        </p:nvSpPr>
        <p:spPr>
          <a:xfrm>
            <a:off x="609600" y="4035865"/>
            <a:ext cx="6406342"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FAD7E3"/>
              </a:buClr>
              <a:buSzPts val="900"/>
              <a:buFont typeface="Arial"/>
              <a:buNone/>
              <a:defRPr sz="900" b="0" i="0" u="none" strike="noStrike" cap="none">
                <a:solidFill>
                  <a:srgbClr val="FAD7E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1" name="Google Shape;21;p3" descr="A picture containing text, clipart&#10;&#10;Description automatically generated"/>
          <p:cNvPicPr preferRelativeResize="0"/>
          <p:nvPr/>
        </p:nvPicPr>
        <p:blipFill rotWithShape="1">
          <a:blip r:embed="rId2">
            <a:alphaModFix/>
          </a:blip>
          <a:srcRect/>
          <a:stretch/>
        </p:blipFill>
        <p:spPr>
          <a:xfrm>
            <a:off x="8835639" y="3205223"/>
            <a:ext cx="2441418" cy="44755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hoto 1">
  <p:cSld name="Cover – Photo 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4"/>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7" name="Google Shape;27;p4"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Photo 2">
  <p:cSld name="Cover – Photo 2">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5"/>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 name="Google Shape;30;p5"/>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3" name="Google Shape;33;p5"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Photo 3">
  <p:cSld name="Cover – Photo 3">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6"/>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6"/>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9" name="Google Shape;39;p6"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over – Photo 4">
  <p:cSld name="1_Cover – Photo 4">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7"/>
          <p:cNvSpPr/>
          <p:nvPr/>
        </p:nvSpPr>
        <p:spPr>
          <a:xfrm>
            <a:off x="0" y="0"/>
            <a:ext cx="793242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2" name="Google Shape;42;p7"/>
          <p:cNvSpPr txBox="1">
            <a:spLocks noGrp="1"/>
          </p:cNvSpPr>
          <p:nvPr>
            <p:ph type="ctrTitle"/>
          </p:nvPr>
        </p:nvSpPr>
        <p:spPr>
          <a:xfrm>
            <a:off x="609600" y="1821051"/>
            <a:ext cx="6400800" cy="2153973"/>
          </a:xfrm>
          <a:prstGeom prst="rect">
            <a:avLst/>
          </a:prstGeom>
          <a:noFill/>
          <a:ln>
            <a:noFill/>
          </a:ln>
        </p:spPr>
        <p:txBody>
          <a:bodyPr spcFirstLastPara="1" wrap="square" lIns="0" tIns="0" rIns="0" bIns="0" anchor="b" anchorCtr="0">
            <a:normAutofit/>
          </a:bodyPr>
          <a:lstStyle>
            <a:lvl1pPr marR="0" lvl="0" algn="l"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7"/>
          <p:cNvSpPr txBox="1">
            <a:spLocks noGrp="1"/>
          </p:cNvSpPr>
          <p:nvPr>
            <p:ph type="subTitle" idx="1"/>
          </p:nvPr>
        </p:nvSpPr>
        <p:spPr>
          <a:xfrm>
            <a:off x="609600" y="4243380"/>
            <a:ext cx="6400800" cy="1655762"/>
          </a:xfrm>
          <a:prstGeom prst="rect">
            <a:avLst/>
          </a:prstGeom>
          <a:noFill/>
          <a:ln>
            <a:noFill/>
          </a:ln>
        </p:spPr>
        <p:txBody>
          <a:bodyPr spcFirstLastPara="1" wrap="square" lIns="0" tIns="0" rIns="0" bIns="0" anchor="t" anchorCtr="0">
            <a:noAutofit/>
          </a:bodyPr>
          <a:lstStyle>
            <a:lvl1pPr marR="0" lvl="0" algn="l"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body" idx="2"/>
          </p:nvPr>
        </p:nvSpPr>
        <p:spPr>
          <a:xfrm>
            <a:off x="609600" y="6130593"/>
            <a:ext cx="4479925" cy="288441"/>
          </a:xfrm>
          <a:prstGeom prst="rect">
            <a:avLst/>
          </a:prstGeom>
          <a:noFill/>
          <a:ln>
            <a:noFill/>
          </a:ln>
        </p:spPr>
        <p:txBody>
          <a:bodyPr spcFirstLastPara="1" wrap="square" lIns="0" tIns="0" rIns="0" bIns="0" anchor="ctr" anchorCtr="0">
            <a:noAutofit/>
          </a:bodyPr>
          <a:lstStyle>
            <a:lvl1pPr marL="457200" marR="0" lvl="0" indent="-228600" algn="l" rtl="0">
              <a:lnSpc>
                <a:spcPct val="110000"/>
              </a:lnSpc>
              <a:spcBef>
                <a:spcPts val="1000"/>
              </a:spcBef>
              <a:spcAft>
                <a:spcPts val="0"/>
              </a:spcAft>
              <a:buClr>
                <a:srgbClr val="958C83"/>
              </a:buClr>
              <a:buSzPts val="900"/>
              <a:buFont typeface="Arial"/>
              <a:buNone/>
              <a:defRPr sz="900" b="0" i="0" u="none" strike="noStrike" cap="none">
                <a:solidFill>
                  <a:srgbClr val="958C83"/>
                </a:solidFill>
                <a:latin typeface="Century Gothic"/>
                <a:ea typeface="Century Gothic"/>
                <a:cs typeface="Century Gothic"/>
                <a:sym typeface="Century Gothic"/>
              </a:defRPr>
            </a:lvl1pPr>
            <a:lvl2pPr marL="914400" marR="0" lvl="1"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2pPr>
            <a:lvl3pPr marL="1371600" marR="0" lvl="2"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3pPr>
            <a:lvl4pPr marL="1828800" marR="0" lvl="3" indent="-228600" algn="l" rtl="0">
              <a:lnSpc>
                <a:spcPct val="110000"/>
              </a:lnSpc>
              <a:spcBef>
                <a:spcPts val="500"/>
              </a:spcBef>
              <a:spcAft>
                <a:spcPts val="0"/>
              </a:spcAft>
              <a:buClr>
                <a:schemeClr val="dk2"/>
              </a:buClr>
              <a:buSzPts val="900"/>
              <a:buFont typeface="Arial"/>
              <a:buNone/>
              <a:defRPr sz="900" b="0" i="0" u="none" strike="noStrike" cap="none">
                <a:solidFill>
                  <a:schemeClr val="dk2"/>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dk2"/>
              </a:buClr>
              <a:buSzPts val="900"/>
              <a:buFont typeface="Arial"/>
              <a:buNone/>
              <a:defRPr sz="900" b="0" i="0" u="none" strike="noStrike" cap="none">
                <a:solidFill>
                  <a:schemeClr val="dk2"/>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45" name="Google Shape;45;p7" descr="A picture containing text, clipart&#10;&#10;Description automatically generated"/>
          <p:cNvPicPr preferRelativeResize="0"/>
          <p:nvPr/>
        </p:nvPicPr>
        <p:blipFill rotWithShape="1">
          <a:blip r:embed="rId3">
            <a:alphaModFix/>
          </a:blip>
          <a:srcRect/>
          <a:stretch/>
        </p:blipFill>
        <p:spPr>
          <a:xfrm>
            <a:off x="408144" y="511305"/>
            <a:ext cx="2441418" cy="44755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ransition – Brown">
  <p:cSld name="Transition – Brown">
    <p:bg>
      <p:bgPr>
        <a:solidFill>
          <a:schemeClr val="dk1"/>
        </a:solidFill>
        <a:effectLst/>
      </p:bgPr>
    </p:bg>
    <p:spTree>
      <p:nvGrpSpPr>
        <p:cNvPr id="1" name="Shape 48"/>
        <p:cNvGrpSpPr/>
        <p:nvPr/>
      </p:nvGrpSpPr>
      <p:grpSpPr>
        <a:xfrm>
          <a:off x="0" y="0"/>
          <a:ext cx="0" cy="0"/>
          <a:chOff x="0" y="0"/>
          <a:chExt cx="0" cy="0"/>
        </a:xfrm>
      </p:grpSpPr>
      <p:sp>
        <p:nvSpPr>
          <p:cNvPr id="49" name="Google Shape;49;p9"/>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9"/>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rgbClr val="F2F2F2"/>
                </a:solidFill>
                <a:latin typeface="Century Gothic"/>
                <a:ea typeface="Century Gothic"/>
                <a:cs typeface="Century Gothic"/>
                <a:sym typeface="Century Gothic"/>
              </a:defRPr>
            </a:lvl1pPr>
            <a:lvl2pPr marL="0" lvl="1" indent="0" algn="r">
              <a:spcBef>
                <a:spcPts val="0"/>
              </a:spcBef>
              <a:buNone/>
              <a:defRPr sz="800" b="1" i="0" u="none" strike="noStrike" cap="none">
                <a:solidFill>
                  <a:srgbClr val="F2F2F2"/>
                </a:solidFill>
                <a:latin typeface="Century Gothic"/>
                <a:ea typeface="Century Gothic"/>
                <a:cs typeface="Century Gothic"/>
                <a:sym typeface="Century Gothic"/>
              </a:defRPr>
            </a:lvl2pPr>
            <a:lvl3pPr marL="0" lvl="2" indent="0" algn="r">
              <a:spcBef>
                <a:spcPts val="0"/>
              </a:spcBef>
              <a:buNone/>
              <a:defRPr sz="800" b="1" i="0" u="none" strike="noStrike" cap="none">
                <a:solidFill>
                  <a:srgbClr val="F2F2F2"/>
                </a:solidFill>
                <a:latin typeface="Century Gothic"/>
                <a:ea typeface="Century Gothic"/>
                <a:cs typeface="Century Gothic"/>
                <a:sym typeface="Century Gothic"/>
              </a:defRPr>
            </a:lvl3pPr>
            <a:lvl4pPr marL="0" lvl="3" indent="0" algn="r">
              <a:spcBef>
                <a:spcPts val="0"/>
              </a:spcBef>
              <a:buNone/>
              <a:defRPr sz="800" b="1" i="0" u="none" strike="noStrike" cap="none">
                <a:solidFill>
                  <a:srgbClr val="F2F2F2"/>
                </a:solidFill>
                <a:latin typeface="Century Gothic"/>
                <a:ea typeface="Century Gothic"/>
                <a:cs typeface="Century Gothic"/>
                <a:sym typeface="Century Gothic"/>
              </a:defRPr>
            </a:lvl4pPr>
            <a:lvl5pPr marL="0" lvl="4" indent="0" algn="r">
              <a:spcBef>
                <a:spcPts val="0"/>
              </a:spcBef>
              <a:buNone/>
              <a:defRPr sz="800" b="1" i="0" u="none" strike="noStrike" cap="none">
                <a:solidFill>
                  <a:srgbClr val="F2F2F2"/>
                </a:solidFill>
                <a:latin typeface="Century Gothic"/>
                <a:ea typeface="Century Gothic"/>
                <a:cs typeface="Century Gothic"/>
                <a:sym typeface="Century Gothic"/>
              </a:defRPr>
            </a:lvl5pPr>
            <a:lvl6pPr marL="0" lvl="5" indent="0" algn="r">
              <a:spcBef>
                <a:spcPts val="0"/>
              </a:spcBef>
              <a:buNone/>
              <a:defRPr sz="800" b="1" i="0" u="none" strike="noStrike" cap="none">
                <a:solidFill>
                  <a:srgbClr val="F2F2F2"/>
                </a:solidFill>
                <a:latin typeface="Century Gothic"/>
                <a:ea typeface="Century Gothic"/>
                <a:cs typeface="Century Gothic"/>
                <a:sym typeface="Century Gothic"/>
              </a:defRPr>
            </a:lvl6pPr>
            <a:lvl7pPr marL="0" lvl="6" indent="0" algn="r">
              <a:spcBef>
                <a:spcPts val="0"/>
              </a:spcBef>
              <a:buNone/>
              <a:defRPr sz="800" b="1" i="0" u="none" strike="noStrike" cap="none">
                <a:solidFill>
                  <a:srgbClr val="F2F2F2"/>
                </a:solidFill>
                <a:latin typeface="Century Gothic"/>
                <a:ea typeface="Century Gothic"/>
                <a:cs typeface="Century Gothic"/>
                <a:sym typeface="Century Gothic"/>
              </a:defRPr>
            </a:lvl7pPr>
            <a:lvl8pPr marL="0" lvl="7" indent="0" algn="r">
              <a:spcBef>
                <a:spcPts val="0"/>
              </a:spcBef>
              <a:buNone/>
              <a:defRPr sz="800" b="1" i="0" u="none" strike="noStrike" cap="none">
                <a:solidFill>
                  <a:srgbClr val="F2F2F2"/>
                </a:solidFill>
                <a:latin typeface="Century Gothic"/>
                <a:ea typeface="Century Gothic"/>
                <a:cs typeface="Century Gothic"/>
                <a:sym typeface="Century Gothic"/>
              </a:defRPr>
            </a:lvl8pPr>
            <a:lvl9pPr marL="0" lvl="8" indent="0" algn="r">
              <a:spcBef>
                <a:spcPts val="0"/>
              </a:spcBef>
              <a:buNone/>
              <a:defRPr sz="800" b="1" i="0" u="none" strike="noStrike" cap="none">
                <a:solidFill>
                  <a:srgbClr val="F2F2F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9"/>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52" name="Google Shape;52;p9"/>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3" name="Google Shape;53;p9" descr="A picture containing text, clipart&#10;&#10;Description automatically generated"/>
          <p:cNvPicPr preferRelativeResize="0"/>
          <p:nvPr/>
        </p:nvPicPr>
        <p:blipFill rotWithShape="1">
          <a:blip r:embed="rId2">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ransition – Pink">
  <p:cSld name="Transition – Pink">
    <p:bg>
      <p:bgPr>
        <a:solidFill>
          <a:schemeClr val="dk2"/>
        </a:solidFill>
        <a:effectLst/>
      </p:bgPr>
    </p:bg>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rgbClr val="FAD7E3"/>
                </a:solidFill>
                <a:latin typeface="Century Gothic"/>
                <a:ea typeface="Century Gothic"/>
                <a:cs typeface="Century Gothic"/>
                <a:sym typeface="Century Gothic"/>
              </a:defRPr>
            </a:lvl1pPr>
            <a:lvl2pPr marL="0" lvl="1" indent="0" algn="r">
              <a:spcBef>
                <a:spcPts val="0"/>
              </a:spcBef>
              <a:buNone/>
              <a:defRPr sz="800" b="1" i="0" u="none" strike="noStrike" cap="none">
                <a:solidFill>
                  <a:srgbClr val="FAD7E3"/>
                </a:solidFill>
                <a:latin typeface="Century Gothic"/>
                <a:ea typeface="Century Gothic"/>
                <a:cs typeface="Century Gothic"/>
                <a:sym typeface="Century Gothic"/>
              </a:defRPr>
            </a:lvl2pPr>
            <a:lvl3pPr marL="0" lvl="2" indent="0" algn="r">
              <a:spcBef>
                <a:spcPts val="0"/>
              </a:spcBef>
              <a:buNone/>
              <a:defRPr sz="800" b="1" i="0" u="none" strike="noStrike" cap="none">
                <a:solidFill>
                  <a:srgbClr val="FAD7E3"/>
                </a:solidFill>
                <a:latin typeface="Century Gothic"/>
                <a:ea typeface="Century Gothic"/>
                <a:cs typeface="Century Gothic"/>
                <a:sym typeface="Century Gothic"/>
              </a:defRPr>
            </a:lvl3pPr>
            <a:lvl4pPr marL="0" lvl="3" indent="0" algn="r">
              <a:spcBef>
                <a:spcPts val="0"/>
              </a:spcBef>
              <a:buNone/>
              <a:defRPr sz="800" b="1" i="0" u="none" strike="noStrike" cap="none">
                <a:solidFill>
                  <a:srgbClr val="FAD7E3"/>
                </a:solidFill>
                <a:latin typeface="Century Gothic"/>
                <a:ea typeface="Century Gothic"/>
                <a:cs typeface="Century Gothic"/>
                <a:sym typeface="Century Gothic"/>
              </a:defRPr>
            </a:lvl4pPr>
            <a:lvl5pPr marL="0" lvl="4" indent="0" algn="r">
              <a:spcBef>
                <a:spcPts val="0"/>
              </a:spcBef>
              <a:buNone/>
              <a:defRPr sz="800" b="1" i="0" u="none" strike="noStrike" cap="none">
                <a:solidFill>
                  <a:srgbClr val="FAD7E3"/>
                </a:solidFill>
                <a:latin typeface="Century Gothic"/>
                <a:ea typeface="Century Gothic"/>
                <a:cs typeface="Century Gothic"/>
                <a:sym typeface="Century Gothic"/>
              </a:defRPr>
            </a:lvl5pPr>
            <a:lvl6pPr marL="0" lvl="5" indent="0" algn="r">
              <a:spcBef>
                <a:spcPts val="0"/>
              </a:spcBef>
              <a:buNone/>
              <a:defRPr sz="800" b="1" i="0" u="none" strike="noStrike" cap="none">
                <a:solidFill>
                  <a:srgbClr val="FAD7E3"/>
                </a:solidFill>
                <a:latin typeface="Century Gothic"/>
                <a:ea typeface="Century Gothic"/>
                <a:cs typeface="Century Gothic"/>
                <a:sym typeface="Century Gothic"/>
              </a:defRPr>
            </a:lvl6pPr>
            <a:lvl7pPr marL="0" lvl="6" indent="0" algn="r">
              <a:spcBef>
                <a:spcPts val="0"/>
              </a:spcBef>
              <a:buNone/>
              <a:defRPr sz="800" b="1" i="0" u="none" strike="noStrike" cap="none">
                <a:solidFill>
                  <a:srgbClr val="FAD7E3"/>
                </a:solidFill>
                <a:latin typeface="Century Gothic"/>
                <a:ea typeface="Century Gothic"/>
                <a:cs typeface="Century Gothic"/>
                <a:sym typeface="Century Gothic"/>
              </a:defRPr>
            </a:lvl7pPr>
            <a:lvl8pPr marL="0" lvl="7" indent="0" algn="r">
              <a:spcBef>
                <a:spcPts val="0"/>
              </a:spcBef>
              <a:buNone/>
              <a:defRPr sz="800" b="1" i="0" u="none" strike="noStrike" cap="none">
                <a:solidFill>
                  <a:srgbClr val="FAD7E3"/>
                </a:solidFill>
                <a:latin typeface="Century Gothic"/>
                <a:ea typeface="Century Gothic"/>
                <a:cs typeface="Century Gothic"/>
                <a:sym typeface="Century Gothic"/>
              </a:defRPr>
            </a:lvl8pPr>
            <a:lvl9pPr marL="0" lvl="8" indent="0" algn="r">
              <a:spcBef>
                <a:spcPts val="0"/>
              </a:spcBef>
              <a:buNone/>
              <a:defRPr sz="800" b="1" i="0" u="none" strike="noStrike" cap="none">
                <a:solidFill>
                  <a:srgbClr val="FAD7E3"/>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10"/>
          <p:cNvCxnSpPr/>
          <p:nvPr/>
        </p:nvCxnSpPr>
        <p:spPr>
          <a:xfrm>
            <a:off x="0" y="6292712"/>
            <a:ext cx="12192000" cy="0"/>
          </a:xfrm>
          <a:prstGeom prst="straightConnector1">
            <a:avLst/>
          </a:prstGeom>
          <a:noFill/>
          <a:ln w="9525" cap="flat" cmpd="sng">
            <a:solidFill>
              <a:schemeClr val="dk1"/>
            </a:solidFill>
            <a:prstDash val="solid"/>
            <a:miter lim="800000"/>
            <a:headEnd type="none" w="sm" len="sm"/>
            <a:tailEnd type="none" w="sm" len="sm"/>
          </a:ln>
        </p:spPr>
      </p:cxnSp>
      <p:sp>
        <p:nvSpPr>
          <p:cNvPr id="57" name="Google Shape;57;p10"/>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1"/>
              </a:buClr>
              <a:buSzPts val="4400"/>
              <a:buFont typeface="Century Gothic"/>
              <a:buNone/>
              <a:defRPr sz="44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8" name="Google Shape;58;p10"/>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rgbClr val="F2F2F2"/>
              </a:buClr>
              <a:buSzPts val="2400"/>
              <a:buFont typeface="Arial"/>
              <a:buNone/>
              <a:defRPr sz="2400" b="0" i="0" u="none" strike="noStrike" cap="none">
                <a:solidFill>
                  <a:srgbClr val="F2F2F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59" name="Google Shape;59;p10" descr="A picture containing text, clipart&#10;&#10;Description automatically generated"/>
          <p:cNvPicPr preferRelativeResize="0"/>
          <p:nvPr/>
        </p:nvPicPr>
        <p:blipFill rotWithShape="1">
          <a:blip r:embed="rId2">
            <a:alphaModFix/>
          </a:blip>
          <a:srcRect/>
          <a:stretch/>
        </p:blipFill>
        <p:spPr>
          <a:xfrm>
            <a:off x="609600" y="6455464"/>
            <a:ext cx="1455164" cy="26675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ransition – Photo 1">
  <p:cSld name="Transition – Photo 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1"/>
          <p:cNvSpPr txBox="1">
            <a:spLocks noGrp="1"/>
          </p:cNvSpPr>
          <p:nvPr>
            <p:ph type="ctrTitle"/>
          </p:nvPr>
        </p:nvSpPr>
        <p:spPr>
          <a:xfrm>
            <a:off x="653143" y="2488878"/>
            <a:ext cx="10885714" cy="1124872"/>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lt2"/>
              </a:buClr>
              <a:buSzPts val="4400"/>
              <a:buFont typeface="Century Gothic"/>
              <a:buNone/>
              <a:defRPr sz="4400" b="1" i="0" u="none" strike="noStrike" cap="none">
                <a:solidFill>
                  <a:schemeClr val="lt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1"/>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lvl="0" indent="0" algn="r">
              <a:spcBef>
                <a:spcPts val="0"/>
              </a:spcBef>
              <a:buNone/>
              <a:defRPr sz="800" b="1" i="0" u="none" strike="noStrike" cap="none">
                <a:solidFill>
                  <a:schemeClr val="lt2"/>
                </a:solidFill>
                <a:latin typeface="Century Gothic"/>
                <a:ea typeface="Century Gothic"/>
                <a:cs typeface="Century Gothic"/>
                <a:sym typeface="Century Gothic"/>
              </a:defRPr>
            </a:lvl1pPr>
            <a:lvl2pPr marL="0" lvl="1" indent="0" algn="r">
              <a:spcBef>
                <a:spcPts val="0"/>
              </a:spcBef>
              <a:buNone/>
              <a:defRPr sz="800" b="1" i="0" u="none" strike="noStrike" cap="none">
                <a:solidFill>
                  <a:schemeClr val="lt2"/>
                </a:solidFill>
                <a:latin typeface="Century Gothic"/>
                <a:ea typeface="Century Gothic"/>
                <a:cs typeface="Century Gothic"/>
                <a:sym typeface="Century Gothic"/>
              </a:defRPr>
            </a:lvl2pPr>
            <a:lvl3pPr marL="0" lvl="2" indent="0" algn="r">
              <a:spcBef>
                <a:spcPts val="0"/>
              </a:spcBef>
              <a:buNone/>
              <a:defRPr sz="800" b="1" i="0" u="none" strike="noStrike" cap="none">
                <a:solidFill>
                  <a:schemeClr val="lt2"/>
                </a:solidFill>
                <a:latin typeface="Century Gothic"/>
                <a:ea typeface="Century Gothic"/>
                <a:cs typeface="Century Gothic"/>
                <a:sym typeface="Century Gothic"/>
              </a:defRPr>
            </a:lvl3pPr>
            <a:lvl4pPr marL="0" lvl="3" indent="0" algn="r">
              <a:spcBef>
                <a:spcPts val="0"/>
              </a:spcBef>
              <a:buNone/>
              <a:defRPr sz="800" b="1" i="0" u="none" strike="noStrike" cap="none">
                <a:solidFill>
                  <a:schemeClr val="lt2"/>
                </a:solidFill>
                <a:latin typeface="Century Gothic"/>
                <a:ea typeface="Century Gothic"/>
                <a:cs typeface="Century Gothic"/>
                <a:sym typeface="Century Gothic"/>
              </a:defRPr>
            </a:lvl4pPr>
            <a:lvl5pPr marL="0" lvl="4" indent="0" algn="r">
              <a:spcBef>
                <a:spcPts val="0"/>
              </a:spcBef>
              <a:buNone/>
              <a:defRPr sz="800" b="1" i="0" u="none" strike="noStrike" cap="none">
                <a:solidFill>
                  <a:schemeClr val="lt2"/>
                </a:solidFill>
                <a:latin typeface="Century Gothic"/>
                <a:ea typeface="Century Gothic"/>
                <a:cs typeface="Century Gothic"/>
                <a:sym typeface="Century Gothic"/>
              </a:defRPr>
            </a:lvl5pPr>
            <a:lvl6pPr marL="0" lvl="5" indent="0" algn="r">
              <a:spcBef>
                <a:spcPts val="0"/>
              </a:spcBef>
              <a:buNone/>
              <a:defRPr sz="800" b="1" i="0" u="none" strike="noStrike" cap="none">
                <a:solidFill>
                  <a:schemeClr val="lt2"/>
                </a:solidFill>
                <a:latin typeface="Century Gothic"/>
                <a:ea typeface="Century Gothic"/>
                <a:cs typeface="Century Gothic"/>
                <a:sym typeface="Century Gothic"/>
              </a:defRPr>
            </a:lvl6pPr>
            <a:lvl7pPr marL="0" lvl="6" indent="0" algn="r">
              <a:spcBef>
                <a:spcPts val="0"/>
              </a:spcBef>
              <a:buNone/>
              <a:defRPr sz="800" b="1" i="0" u="none" strike="noStrike" cap="none">
                <a:solidFill>
                  <a:schemeClr val="lt2"/>
                </a:solidFill>
                <a:latin typeface="Century Gothic"/>
                <a:ea typeface="Century Gothic"/>
                <a:cs typeface="Century Gothic"/>
                <a:sym typeface="Century Gothic"/>
              </a:defRPr>
            </a:lvl7pPr>
            <a:lvl8pPr marL="0" lvl="7" indent="0" algn="r">
              <a:spcBef>
                <a:spcPts val="0"/>
              </a:spcBef>
              <a:buNone/>
              <a:defRPr sz="800" b="1" i="0" u="none" strike="noStrike" cap="none">
                <a:solidFill>
                  <a:schemeClr val="lt2"/>
                </a:solidFill>
                <a:latin typeface="Century Gothic"/>
                <a:ea typeface="Century Gothic"/>
                <a:cs typeface="Century Gothic"/>
                <a:sym typeface="Century Gothic"/>
              </a:defRPr>
            </a:lvl8pPr>
            <a:lvl9pPr marL="0" lvl="8" indent="0" algn="r">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11"/>
          <p:cNvCxnSpPr/>
          <p:nvPr/>
        </p:nvCxnSpPr>
        <p:spPr>
          <a:xfrm>
            <a:off x="0" y="6292712"/>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64" name="Google Shape;64;p11"/>
          <p:cNvSpPr txBox="1">
            <a:spLocks noGrp="1"/>
          </p:cNvSpPr>
          <p:nvPr>
            <p:ph type="subTitle" idx="1"/>
          </p:nvPr>
        </p:nvSpPr>
        <p:spPr>
          <a:xfrm>
            <a:off x="653143" y="3813153"/>
            <a:ext cx="10885714" cy="905026"/>
          </a:xfrm>
          <a:prstGeom prst="rect">
            <a:avLst/>
          </a:prstGeom>
          <a:noFill/>
          <a:ln>
            <a:noFill/>
          </a:ln>
        </p:spPr>
        <p:txBody>
          <a:bodyPr spcFirstLastPara="1" wrap="square" lIns="0" tIns="0" rIns="0" bIns="0" anchor="t" anchorCtr="0">
            <a:noAutofit/>
          </a:bodyPr>
          <a:lstStyle>
            <a:lvl1pPr marR="0" lvl="0" algn="ctr" rtl="0">
              <a:lnSpc>
                <a:spcPct val="110000"/>
              </a:lnSpc>
              <a:spcBef>
                <a:spcPts val="1000"/>
              </a:spcBef>
              <a:spcAft>
                <a:spcPts val="0"/>
              </a:spcAft>
              <a:buClr>
                <a:schemeClr val="dk2"/>
              </a:buClr>
              <a:buSzPts val="2400"/>
              <a:buFont typeface="Arial"/>
              <a:buNone/>
              <a:defRPr sz="2400" b="0" i="0" u="none" strike="noStrike" cap="none">
                <a:solidFill>
                  <a:schemeClr val="dk2"/>
                </a:solidFill>
                <a:latin typeface="Century Gothic"/>
                <a:ea typeface="Century Gothic"/>
                <a:cs typeface="Century Gothic"/>
                <a:sym typeface="Century Gothic"/>
              </a:defRPr>
            </a:lvl1pPr>
            <a:lvl2pPr marR="0" lvl="1" algn="ctr" rtl="0">
              <a:lnSpc>
                <a:spcPct val="11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rtl="0">
              <a:lnSpc>
                <a:spcPct val="110000"/>
              </a:lnSpc>
              <a:spcBef>
                <a:spcPts val="500"/>
              </a:spcBef>
              <a:spcAft>
                <a:spcPts val="0"/>
              </a:spcAft>
              <a:buClr>
                <a:schemeClr val="dk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rtl="0">
              <a:lnSpc>
                <a:spcPct val="11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Verdana"/>
                <a:ea typeface="Verdana"/>
                <a:cs typeface="Verdana"/>
                <a:sym typeface="Verdana"/>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65" name="Google Shape;65;p11" descr="A picture containing text, clipart&#10;&#10;Description automatically generated"/>
          <p:cNvPicPr preferRelativeResize="0"/>
          <p:nvPr/>
        </p:nvPicPr>
        <p:blipFill rotWithShape="1">
          <a:blip r:embed="rId3">
            <a:alphaModFix/>
          </a:blip>
          <a:srcRect/>
          <a:stretch/>
        </p:blipFill>
        <p:spPr>
          <a:xfrm>
            <a:off x="609600" y="6455464"/>
            <a:ext cx="1455164" cy="2667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1" i="0" u="none" strike="noStrike" cap="none">
                <a:solidFill>
                  <a:schemeClr val="lt2"/>
                </a:solidFill>
                <a:latin typeface="Century Gothic"/>
                <a:ea typeface="Century Gothic"/>
                <a:cs typeface="Century Gothic"/>
                <a:sym typeface="Century Gothic"/>
              </a:defRPr>
            </a:lvl1pPr>
            <a:lvl2pPr marL="0" marR="0" lvl="1" indent="0" algn="r" rtl="0">
              <a:spcBef>
                <a:spcPts val="0"/>
              </a:spcBef>
              <a:buNone/>
              <a:defRPr sz="800" b="1" i="0" u="none" strike="noStrike" cap="none">
                <a:solidFill>
                  <a:schemeClr val="lt2"/>
                </a:solidFill>
                <a:latin typeface="Century Gothic"/>
                <a:ea typeface="Century Gothic"/>
                <a:cs typeface="Century Gothic"/>
                <a:sym typeface="Century Gothic"/>
              </a:defRPr>
            </a:lvl2pPr>
            <a:lvl3pPr marL="0" marR="0" lvl="2" indent="0" algn="r" rtl="0">
              <a:spcBef>
                <a:spcPts val="0"/>
              </a:spcBef>
              <a:buNone/>
              <a:defRPr sz="800" b="1" i="0" u="none" strike="noStrike" cap="none">
                <a:solidFill>
                  <a:schemeClr val="lt2"/>
                </a:solidFill>
                <a:latin typeface="Century Gothic"/>
                <a:ea typeface="Century Gothic"/>
                <a:cs typeface="Century Gothic"/>
                <a:sym typeface="Century Gothic"/>
              </a:defRPr>
            </a:lvl3pPr>
            <a:lvl4pPr marL="0" marR="0" lvl="3" indent="0" algn="r" rtl="0">
              <a:spcBef>
                <a:spcPts val="0"/>
              </a:spcBef>
              <a:buNone/>
              <a:defRPr sz="800" b="1" i="0" u="none" strike="noStrike" cap="none">
                <a:solidFill>
                  <a:schemeClr val="lt2"/>
                </a:solidFill>
                <a:latin typeface="Century Gothic"/>
                <a:ea typeface="Century Gothic"/>
                <a:cs typeface="Century Gothic"/>
                <a:sym typeface="Century Gothic"/>
              </a:defRPr>
            </a:lvl4pPr>
            <a:lvl5pPr marL="0" marR="0" lvl="4" indent="0" algn="r" rtl="0">
              <a:spcBef>
                <a:spcPts val="0"/>
              </a:spcBef>
              <a:buNone/>
              <a:defRPr sz="800" b="1" i="0" u="none" strike="noStrike" cap="none">
                <a:solidFill>
                  <a:schemeClr val="lt2"/>
                </a:solidFill>
                <a:latin typeface="Century Gothic"/>
                <a:ea typeface="Century Gothic"/>
                <a:cs typeface="Century Gothic"/>
                <a:sym typeface="Century Gothic"/>
              </a:defRPr>
            </a:lvl5pPr>
            <a:lvl6pPr marL="0" marR="0" lvl="5" indent="0" algn="r" rtl="0">
              <a:spcBef>
                <a:spcPts val="0"/>
              </a:spcBef>
              <a:buNone/>
              <a:defRPr sz="800" b="1" i="0" u="none" strike="noStrike" cap="none">
                <a:solidFill>
                  <a:schemeClr val="lt2"/>
                </a:solidFill>
                <a:latin typeface="Century Gothic"/>
                <a:ea typeface="Century Gothic"/>
                <a:cs typeface="Century Gothic"/>
                <a:sym typeface="Century Gothic"/>
              </a:defRPr>
            </a:lvl6pPr>
            <a:lvl7pPr marL="0" marR="0" lvl="6" indent="0" algn="r" rtl="0">
              <a:spcBef>
                <a:spcPts val="0"/>
              </a:spcBef>
              <a:buNone/>
              <a:defRPr sz="800" b="1" i="0" u="none" strike="noStrike" cap="none">
                <a:solidFill>
                  <a:schemeClr val="lt2"/>
                </a:solidFill>
                <a:latin typeface="Century Gothic"/>
                <a:ea typeface="Century Gothic"/>
                <a:cs typeface="Century Gothic"/>
                <a:sym typeface="Century Gothic"/>
              </a:defRPr>
            </a:lvl7pPr>
            <a:lvl8pPr marL="0" marR="0" lvl="7" indent="0" algn="r" rtl="0">
              <a:spcBef>
                <a:spcPts val="0"/>
              </a:spcBef>
              <a:buNone/>
              <a:defRPr sz="800" b="1" i="0" u="none" strike="noStrike" cap="none">
                <a:solidFill>
                  <a:schemeClr val="lt2"/>
                </a:solidFill>
                <a:latin typeface="Century Gothic"/>
                <a:ea typeface="Century Gothic"/>
                <a:cs typeface="Century Gothic"/>
                <a:sym typeface="Century Gothic"/>
              </a:defRPr>
            </a:lvl8pPr>
            <a:lvl9pPr marL="0" marR="0" lvl="8" indent="0" algn="r" rtl="0">
              <a:spcBef>
                <a:spcPts val="0"/>
              </a:spcBef>
              <a:buNone/>
              <a:defRPr sz="800" b="1" i="0" u="none" strike="noStrike" cap="none">
                <a:solidFill>
                  <a:schemeClr val="lt2"/>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ctrTitle"/>
          </p:nvPr>
        </p:nvSpPr>
        <p:spPr>
          <a:xfrm>
            <a:off x="1051371" y="2073735"/>
            <a:ext cx="4800000" cy="45027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1"/>
              </a:buClr>
              <a:buSzPts val="4400"/>
              <a:buFont typeface="Century Gothic"/>
              <a:buNone/>
            </a:pPr>
            <a:r>
              <a:rPr lang="en-US" dirty="0"/>
              <a:t>LESSON 1 - PHILANTHROPY - WHAT IS IT?</a:t>
            </a:r>
            <a:endParaRPr dirty="0"/>
          </a:p>
        </p:txBody>
      </p:sp>
      <p:pic>
        <p:nvPicPr>
          <p:cNvPr id="99" name="Google Shape;99;p17"/>
          <p:cNvPicPr preferRelativeResize="0"/>
          <p:nvPr/>
        </p:nvPicPr>
        <p:blipFill>
          <a:blip r:embed="rId3">
            <a:alphaModFix/>
          </a:blip>
          <a:stretch>
            <a:fillRect/>
          </a:stretch>
        </p:blipFill>
        <p:spPr>
          <a:xfrm>
            <a:off x="6437400" y="2809481"/>
            <a:ext cx="4799984" cy="30311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ctrTitle"/>
          </p:nvPr>
        </p:nvSpPr>
        <p:spPr>
          <a:xfrm>
            <a:off x="381000" y="531895"/>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GIVING?</a:t>
            </a:r>
            <a:endParaRPr>
              <a:solidFill>
                <a:srgbClr val="543019"/>
              </a:solidFill>
            </a:endParaRPr>
          </a:p>
        </p:txBody>
      </p:sp>
      <p:sp>
        <p:nvSpPr>
          <p:cNvPr id="106" name="Google Shape;106;p18"/>
          <p:cNvSpPr txBox="1">
            <a:spLocks noGrp="1"/>
          </p:cNvSpPr>
          <p:nvPr>
            <p:ph type="subTitle" idx="1"/>
          </p:nvPr>
        </p:nvSpPr>
        <p:spPr>
          <a:xfrm>
            <a:off x="1107400" y="2512075"/>
            <a:ext cx="4266900" cy="101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a:t>How does it feel to give?</a:t>
            </a:r>
            <a:br>
              <a:rPr lang="en-US"/>
            </a:br>
            <a:endParaRPr/>
          </a:p>
          <a:p>
            <a:pPr marL="0" lvl="0" indent="0" algn="l" rtl="0">
              <a:lnSpc>
                <a:spcPct val="110000"/>
              </a:lnSpc>
              <a:spcBef>
                <a:spcPts val="0"/>
              </a:spcBef>
              <a:spcAft>
                <a:spcPts val="0"/>
              </a:spcAft>
              <a:buClr>
                <a:srgbClr val="F2F2F2"/>
              </a:buClr>
              <a:buSzPts val="2400"/>
              <a:buNone/>
            </a:pPr>
            <a:r>
              <a:rPr lang="en-US"/>
              <a:t>How does it feel to receive?</a:t>
            </a:r>
            <a:endParaRPr/>
          </a:p>
        </p:txBody>
      </p:sp>
      <p:pic>
        <p:nvPicPr>
          <p:cNvPr id="107" name="Google Shape;107;p18"/>
          <p:cNvPicPr preferRelativeResize="0"/>
          <p:nvPr/>
        </p:nvPicPr>
        <p:blipFill>
          <a:blip r:embed="rId3">
            <a:alphaModFix/>
          </a:blip>
          <a:stretch>
            <a:fillRect/>
          </a:stretch>
        </p:blipFill>
        <p:spPr>
          <a:xfrm>
            <a:off x="6009425" y="349700"/>
            <a:ext cx="5939551" cy="2285801"/>
          </a:xfrm>
          <a:prstGeom prst="rect">
            <a:avLst/>
          </a:prstGeom>
          <a:noFill/>
          <a:ln>
            <a:noFill/>
          </a:ln>
        </p:spPr>
      </p:pic>
      <p:sp>
        <p:nvSpPr>
          <p:cNvPr id="108" name="Google Shape;108;p18"/>
          <p:cNvSpPr txBox="1">
            <a:spLocks noGrp="1"/>
          </p:cNvSpPr>
          <p:nvPr>
            <p:ph type="subTitle" idx="1"/>
          </p:nvPr>
        </p:nvSpPr>
        <p:spPr>
          <a:xfrm>
            <a:off x="340000" y="4915225"/>
            <a:ext cx="7149300" cy="146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DICTIONARY DEFINITION </a:t>
            </a:r>
            <a:br>
              <a:rPr lang="en-US"/>
            </a:br>
            <a:r>
              <a:rPr lang="en-US"/>
              <a:t>Giving - to present voluntarily and without expecting compensation. </a:t>
            </a:r>
            <a:endParaRPr/>
          </a:p>
        </p:txBody>
      </p:sp>
      <p:pic>
        <p:nvPicPr>
          <p:cNvPr id="109" name="Google Shape;109;p18"/>
          <p:cNvPicPr preferRelativeResize="0"/>
          <p:nvPr/>
        </p:nvPicPr>
        <p:blipFill>
          <a:blip r:embed="rId4">
            <a:alphaModFix/>
          </a:blip>
          <a:stretch>
            <a:fillRect/>
          </a:stretch>
        </p:blipFill>
        <p:spPr>
          <a:xfrm>
            <a:off x="8215575" y="5780650"/>
            <a:ext cx="895350" cy="876300"/>
          </a:xfrm>
          <a:prstGeom prst="rect">
            <a:avLst/>
          </a:prstGeom>
          <a:noFill/>
          <a:ln>
            <a:noFill/>
          </a:ln>
        </p:spPr>
      </p:pic>
      <p:sp>
        <p:nvSpPr>
          <p:cNvPr id="110" name="Google Shape;110;p18"/>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a:t>I</a:t>
            </a:r>
            <a:r>
              <a:rPr lang="en-US" sz="1500"/>
              <a:t>n your own words, define and reflect on the meaning of philanthrop</a:t>
            </a:r>
            <a:r>
              <a:rPr lang="en-US" sz="1700"/>
              <a:t>y</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ctrTitle"/>
          </p:nvPr>
        </p:nvSpPr>
        <p:spPr>
          <a:xfrm>
            <a:off x="1944925" y="289045"/>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NEED?</a:t>
            </a:r>
            <a:endParaRPr>
              <a:solidFill>
                <a:srgbClr val="543019"/>
              </a:solidFill>
            </a:endParaRPr>
          </a:p>
        </p:txBody>
      </p:sp>
      <p:sp>
        <p:nvSpPr>
          <p:cNvPr id="117" name="Google Shape;117;p19"/>
          <p:cNvSpPr txBox="1">
            <a:spLocks noGrp="1"/>
          </p:cNvSpPr>
          <p:nvPr>
            <p:ph type="subTitle" idx="1"/>
          </p:nvPr>
        </p:nvSpPr>
        <p:spPr>
          <a:xfrm>
            <a:off x="3743950" y="3282112"/>
            <a:ext cx="3580200" cy="19233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DICTIONARY DEFINITION </a:t>
            </a:r>
            <a:br>
              <a:rPr lang="en-US"/>
            </a:br>
            <a:r>
              <a:rPr lang="en-US"/>
              <a:t>Need - to require, to be necessary</a:t>
            </a:r>
            <a:endParaRPr/>
          </a:p>
        </p:txBody>
      </p:sp>
      <p:pic>
        <p:nvPicPr>
          <p:cNvPr id="118" name="Google Shape;118;p19"/>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19" name="Google Shape;119;p19"/>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a:t>I</a:t>
            </a:r>
            <a:r>
              <a:rPr lang="en-US" sz="1500"/>
              <a:t>n your own words, define and reflect on the meaning of philanthrop</a:t>
            </a:r>
            <a:r>
              <a:rPr lang="en-US" sz="1700"/>
              <a:t>y</a:t>
            </a:r>
            <a:endParaRPr sz="1700"/>
          </a:p>
        </p:txBody>
      </p:sp>
      <p:pic>
        <p:nvPicPr>
          <p:cNvPr id="120" name="Google Shape;120;p19"/>
          <p:cNvPicPr preferRelativeResize="0"/>
          <p:nvPr/>
        </p:nvPicPr>
        <p:blipFill>
          <a:blip r:embed="rId4">
            <a:alphaModFix/>
          </a:blip>
          <a:stretch>
            <a:fillRect/>
          </a:stretch>
        </p:blipFill>
        <p:spPr>
          <a:xfrm>
            <a:off x="239725" y="2112275"/>
            <a:ext cx="3222500" cy="4262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0"/>
          <p:cNvSpPr txBox="1">
            <a:spLocks noGrp="1"/>
          </p:cNvSpPr>
          <p:nvPr>
            <p:ph type="ctrTitle"/>
          </p:nvPr>
        </p:nvSpPr>
        <p:spPr>
          <a:xfrm>
            <a:off x="381000" y="1668420"/>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SERVICE?</a:t>
            </a:r>
            <a:endParaRPr>
              <a:solidFill>
                <a:srgbClr val="543019"/>
              </a:solidFill>
            </a:endParaRPr>
          </a:p>
        </p:txBody>
      </p:sp>
      <p:sp>
        <p:nvSpPr>
          <p:cNvPr id="127" name="Google Shape;127;p20"/>
          <p:cNvSpPr txBox="1">
            <a:spLocks noGrp="1"/>
          </p:cNvSpPr>
          <p:nvPr>
            <p:ph type="subTitle" idx="1"/>
          </p:nvPr>
        </p:nvSpPr>
        <p:spPr>
          <a:xfrm>
            <a:off x="381000" y="3827275"/>
            <a:ext cx="7149300" cy="146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DICTIONARY DEFINITION </a:t>
            </a:r>
            <a:br>
              <a:rPr lang="en-US"/>
            </a:br>
            <a:r>
              <a:rPr lang="en-US"/>
              <a:t>Service - the act of helpful activity</a:t>
            </a:r>
            <a:endParaRPr/>
          </a:p>
        </p:txBody>
      </p:sp>
      <p:pic>
        <p:nvPicPr>
          <p:cNvPr id="128" name="Google Shape;128;p20"/>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29" name="Google Shape;129;p20"/>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a:t>I</a:t>
            </a:r>
            <a:r>
              <a:rPr lang="en-US" sz="1500"/>
              <a:t>n your own words, define and reflect on the meaning of philanthrop</a:t>
            </a:r>
            <a:r>
              <a:rPr lang="en-US" sz="1700"/>
              <a:t>y</a:t>
            </a:r>
            <a:endParaRPr sz="1700"/>
          </a:p>
        </p:txBody>
      </p:sp>
      <p:pic>
        <p:nvPicPr>
          <p:cNvPr id="130" name="Google Shape;130;p20"/>
          <p:cNvPicPr preferRelativeResize="0"/>
          <p:nvPr/>
        </p:nvPicPr>
        <p:blipFill>
          <a:blip r:embed="rId4">
            <a:alphaModFix/>
          </a:blip>
          <a:stretch>
            <a:fillRect/>
          </a:stretch>
        </p:blipFill>
        <p:spPr>
          <a:xfrm>
            <a:off x="6052200" y="307825"/>
            <a:ext cx="5822274" cy="2509200"/>
          </a:xfrm>
          <a:prstGeom prst="rect">
            <a:avLst/>
          </a:prstGeom>
          <a:noFill/>
          <a:ln>
            <a:noFill/>
          </a:ln>
        </p:spPr>
      </p:pic>
      <p:sp>
        <p:nvSpPr>
          <p:cNvPr id="131" name="Google Shape;131;p20"/>
          <p:cNvSpPr txBox="1"/>
          <p:nvPr/>
        </p:nvSpPr>
        <p:spPr>
          <a:xfrm>
            <a:off x="8616200" y="3050150"/>
            <a:ext cx="28365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ctrTitle"/>
          </p:nvPr>
        </p:nvSpPr>
        <p:spPr>
          <a:xfrm>
            <a:off x="653143" y="594678"/>
            <a:ext cx="10885800" cy="1125000"/>
          </a:xfrm>
          <a:prstGeom prst="rect">
            <a:avLst/>
          </a:prstGeom>
          <a:noFill/>
          <a:ln>
            <a:noFill/>
          </a:ln>
        </p:spPr>
        <p:txBody>
          <a:bodyPr spcFirstLastPara="1" wrap="square" lIns="0" tIns="0" rIns="0" bIns="0" anchor="ctr" anchorCtr="0">
            <a:normAutofit fontScale="90000"/>
          </a:bodyPr>
          <a:lstStyle/>
          <a:p>
            <a:pPr marL="0" lvl="0" indent="0" algn="ctr" rtl="0">
              <a:lnSpc>
                <a:spcPct val="100000"/>
              </a:lnSpc>
              <a:spcBef>
                <a:spcPts val="0"/>
              </a:spcBef>
              <a:spcAft>
                <a:spcPts val="0"/>
              </a:spcAft>
              <a:buClr>
                <a:schemeClr val="lt2"/>
              </a:buClr>
              <a:buSzPct val="100000"/>
              <a:buFont typeface="Century Gothic"/>
              <a:buNone/>
            </a:pPr>
            <a:r>
              <a:rPr lang="en-US" dirty="0"/>
              <a:t>What do you know about </a:t>
            </a:r>
            <a:r>
              <a:rPr lang="en-US" dirty="0">
                <a:solidFill>
                  <a:srgbClr val="DF367F"/>
                </a:solidFill>
              </a:rPr>
              <a:t>NEEDS of Families, Schools and Communities?</a:t>
            </a:r>
            <a:endParaRPr dirty="0">
              <a:solidFill>
                <a:srgbClr val="DF367F"/>
              </a:solidFill>
            </a:endParaRPr>
          </a:p>
        </p:txBody>
      </p:sp>
      <p:sp>
        <p:nvSpPr>
          <p:cNvPr id="137" name="Google Shape;137;p21"/>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38" name="Google Shape;138;p21"/>
          <p:cNvSpPr txBox="1">
            <a:spLocks noGrp="1"/>
          </p:cNvSpPr>
          <p:nvPr>
            <p:ph type="subTitle" idx="1"/>
          </p:nvPr>
        </p:nvSpPr>
        <p:spPr>
          <a:xfrm>
            <a:off x="2032525" y="2185625"/>
            <a:ext cx="17754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b="1" dirty="0">
                <a:solidFill>
                  <a:schemeClr val="bg1"/>
                </a:solidFill>
              </a:rPr>
              <a:t>Needs</a:t>
            </a:r>
            <a:endParaRPr b="1" dirty="0">
              <a:solidFill>
                <a:schemeClr val="bg1"/>
              </a:solidFill>
            </a:endParaRPr>
          </a:p>
        </p:txBody>
      </p:sp>
      <p:sp>
        <p:nvSpPr>
          <p:cNvPr id="139" name="Google Shape;139;p21"/>
          <p:cNvSpPr txBox="1">
            <a:spLocks noGrp="1"/>
          </p:cNvSpPr>
          <p:nvPr>
            <p:ph type="subTitle" idx="1"/>
          </p:nvPr>
        </p:nvSpPr>
        <p:spPr>
          <a:xfrm>
            <a:off x="6603600" y="2185625"/>
            <a:ext cx="47508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b="1" dirty="0">
                <a:solidFill>
                  <a:schemeClr val="bg1"/>
                </a:solidFill>
              </a:rPr>
              <a:t>Service/What would help?</a:t>
            </a:r>
            <a:endParaRPr b="1" dirty="0">
              <a:solidFill>
                <a:schemeClr val="bg1"/>
              </a:solidFill>
            </a:endParaRPr>
          </a:p>
        </p:txBody>
      </p:sp>
      <p:cxnSp>
        <p:nvCxnSpPr>
          <p:cNvPr id="140" name="Google Shape;140;p21"/>
          <p:cNvCxnSpPr/>
          <p:nvPr/>
        </p:nvCxnSpPr>
        <p:spPr>
          <a:xfrm>
            <a:off x="6097300" y="2185625"/>
            <a:ext cx="0" cy="3837000"/>
          </a:xfrm>
          <a:prstGeom prst="straightConnector1">
            <a:avLst/>
          </a:prstGeom>
          <a:noFill/>
          <a:ln w="9525" cap="flat" cmpd="sng">
            <a:solidFill>
              <a:schemeClr val="lt1"/>
            </a:solidFill>
            <a:prstDash val="solid"/>
            <a:round/>
            <a:headEnd type="none" w="med" len="med"/>
            <a:tailEnd type="none" w="med" len="med"/>
          </a:ln>
        </p:spPr>
      </p:cxnSp>
      <p:cxnSp>
        <p:nvCxnSpPr>
          <p:cNvPr id="141" name="Google Shape;141;p21"/>
          <p:cNvCxnSpPr/>
          <p:nvPr/>
        </p:nvCxnSpPr>
        <p:spPr>
          <a:xfrm>
            <a:off x="359425" y="2666125"/>
            <a:ext cx="11452800" cy="0"/>
          </a:xfrm>
          <a:prstGeom prst="straightConnector1">
            <a:avLst/>
          </a:prstGeom>
          <a:noFill/>
          <a:ln w="9525" cap="flat" cmpd="sng">
            <a:solidFill>
              <a:schemeClr val="lt1"/>
            </a:solidFill>
            <a:prstDash val="solid"/>
            <a:round/>
            <a:headEnd type="none" w="med" len="med"/>
            <a:tailEnd type="none" w="med" len="med"/>
          </a:ln>
        </p:spPr>
      </p:cxnSp>
      <p:sp>
        <p:nvSpPr>
          <p:cNvPr id="142" name="Google Shape;142;p21"/>
          <p:cNvSpPr txBox="1">
            <a:spLocks noGrp="1"/>
          </p:cNvSpPr>
          <p:nvPr>
            <p:ph type="subTitle" idx="1"/>
          </p:nvPr>
        </p:nvSpPr>
        <p:spPr>
          <a:xfrm>
            <a:off x="359425" y="2794575"/>
            <a:ext cx="23118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sz="1800" dirty="0">
                <a:solidFill>
                  <a:schemeClr val="lt1"/>
                </a:solidFill>
              </a:rPr>
              <a:t>Families (groups 1-2):</a:t>
            </a:r>
            <a:endParaRPr sz="1800" dirty="0">
              <a:solidFill>
                <a:schemeClr val="lt1"/>
              </a:solidFill>
            </a:endParaRPr>
          </a:p>
        </p:txBody>
      </p:sp>
      <p:cxnSp>
        <p:nvCxnSpPr>
          <p:cNvPr id="143" name="Google Shape;143;p21"/>
          <p:cNvCxnSpPr/>
          <p:nvPr/>
        </p:nvCxnSpPr>
        <p:spPr>
          <a:xfrm>
            <a:off x="398275" y="3877350"/>
            <a:ext cx="5536800" cy="0"/>
          </a:xfrm>
          <a:prstGeom prst="straightConnector1">
            <a:avLst/>
          </a:prstGeom>
          <a:noFill/>
          <a:ln w="9525" cap="flat" cmpd="sng">
            <a:solidFill>
              <a:schemeClr val="lt1"/>
            </a:solidFill>
            <a:prstDash val="solid"/>
            <a:round/>
            <a:headEnd type="none" w="med" len="med"/>
            <a:tailEnd type="none" w="med" len="med"/>
          </a:ln>
        </p:spPr>
      </p:cxnSp>
      <p:cxnSp>
        <p:nvCxnSpPr>
          <p:cNvPr id="144" name="Google Shape;144;p21"/>
          <p:cNvCxnSpPr/>
          <p:nvPr/>
        </p:nvCxnSpPr>
        <p:spPr>
          <a:xfrm>
            <a:off x="398275" y="5059400"/>
            <a:ext cx="5546700" cy="0"/>
          </a:xfrm>
          <a:prstGeom prst="straightConnector1">
            <a:avLst/>
          </a:prstGeom>
          <a:noFill/>
          <a:ln w="9525" cap="flat" cmpd="sng">
            <a:solidFill>
              <a:schemeClr val="lt1"/>
            </a:solidFill>
            <a:prstDash val="solid"/>
            <a:round/>
            <a:headEnd type="none" w="med" len="med"/>
            <a:tailEnd type="none" w="med" len="med"/>
          </a:ln>
        </p:spPr>
      </p:cxnSp>
      <p:sp>
        <p:nvSpPr>
          <p:cNvPr id="145" name="Google Shape;145;p21"/>
          <p:cNvSpPr txBox="1">
            <a:spLocks noGrp="1"/>
          </p:cNvSpPr>
          <p:nvPr>
            <p:ph type="subTitle" idx="1"/>
          </p:nvPr>
        </p:nvSpPr>
        <p:spPr>
          <a:xfrm>
            <a:off x="359425" y="3996075"/>
            <a:ext cx="23118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sz="1800" dirty="0">
                <a:solidFill>
                  <a:schemeClr val="lt1"/>
                </a:solidFill>
              </a:rPr>
              <a:t>Schools (groups 3-4):</a:t>
            </a:r>
            <a:endParaRPr sz="1800" dirty="0">
              <a:solidFill>
                <a:schemeClr val="lt1"/>
              </a:solidFill>
            </a:endParaRPr>
          </a:p>
        </p:txBody>
      </p:sp>
      <p:sp>
        <p:nvSpPr>
          <p:cNvPr id="146" name="Google Shape;146;p21"/>
          <p:cNvSpPr txBox="1">
            <a:spLocks noGrp="1"/>
          </p:cNvSpPr>
          <p:nvPr>
            <p:ph type="subTitle" idx="1"/>
          </p:nvPr>
        </p:nvSpPr>
        <p:spPr>
          <a:xfrm>
            <a:off x="398275" y="5197575"/>
            <a:ext cx="3050100" cy="499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2"/>
              </a:buClr>
              <a:buSzPts val="2400"/>
              <a:buNone/>
            </a:pPr>
            <a:r>
              <a:rPr lang="en-US" sz="1800">
                <a:solidFill>
                  <a:schemeClr val="lt1"/>
                </a:solidFill>
              </a:rPr>
              <a:t>Communities (groups 5-6):</a:t>
            </a:r>
            <a:endParaRPr sz="1800">
              <a:solidFill>
                <a:schemeClr val="lt1"/>
              </a:solidFill>
            </a:endParaRPr>
          </a:p>
        </p:txBody>
      </p:sp>
      <p:cxnSp>
        <p:nvCxnSpPr>
          <p:cNvPr id="147" name="Google Shape;147;p21"/>
          <p:cNvCxnSpPr/>
          <p:nvPr/>
        </p:nvCxnSpPr>
        <p:spPr>
          <a:xfrm>
            <a:off x="6323725" y="3877350"/>
            <a:ext cx="5488500" cy="0"/>
          </a:xfrm>
          <a:prstGeom prst="straightConnector1">
            <a:avLst/>
          </a:prstGeom>
          <a:noFill/>
          <a:ln w="9525" cap="flat" cmpd="sng">
            <a:solidFill>
              <a:schemeClr val="lt1"/>
            </a:solidFill>
            <a:prstDash val="solid"/>
            <a:round/>
            <a:headEnd type="none" w="med" len="med"/>
            <a:tailEnd type="none" w="med" len="med"/>
          </a:ln>
        </p:spPr>
      </p:cxnSp>
      <p:cxnSp>
        <p:nvCxnSpPr>
          <p:cNvPr id="148" name="Google Shape;148;p21"/>
          <p:cNvCxnSpPr/>
          <p:nvPr/>
        </p:nvCxnSpPr>
        <p:spPr>
          <a:xfrm>
            <a:off x="6314025" y="5059400"/>
            <a:ext cx="55077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ctrTitle"/>
          </p:nvPr>
        </p:nvSpPr>
        <p:spPr>
          <a:xfrm>
            <a:off x="332450" y="231620"/>
            <a:ext cx="6406200" cy="1348800"/>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lt1"/>
              </a:buClr>
              <a:buSzPts val="4400"/>
              <a:buFont typeface="Century Gothic"/>
              <a:buNone/>
            </a:pPr>
            <a:r>
              <a:rPr lang="en-US"/>
              <a:t>What do you know about </a:t>
            </a:r>
            <a:r>
              <a:rPr lang="en-US">
                <a:solidFill>
                  <a:srgbClr val="543019"/>
                </a:solidFill>
              </a:rPr>
              <a:t>PHILANTHROPY?</a:t>
            </a:r>
            <a:endParaRPr>
              <a:solidFill>
                <a:srgbClr val="543019"/>
              </a:solidFill>
            </a:endParaRPr>
          </a:p>
        </p:txBody>
      </p:sp>
      <p:sp>
        <p:nvSpPr>
          <p:cNvPr id="155" name="Google Shape;155;p22"/>
          <p:cNvSpPr txBox="1">
            <a:spLocks noGrp="1"/>
          </p:cNvSpPr>
          <p:nvPr>
            <p:ph type="subTitle" idx="1"/>
          </p:nvPr>
        </p:nvSpPr>
        <p:spPr>
          <a:xfrm>
            <a:off x="274150" y="1810525"/>
            <a:ext cx="7149300" cy="14616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u="sng"/>
              <a:t>DICTIONARY DEFINITION </a:t>
            </a:r>
            <a:br>
              <a:rPr lang="en-US"/>
            </a:br>
            <a:r>
              <a:rPr lang="en-US"/>
              <a:t>Philanthropy - the process of giving back. The act of donating money, goods, services, time or effort to support a beneficial cause and create a lasting impact.</a:t>
            </a:r>
            <a:endParaRPr/>
          </a:p>
        </p:txBody>
      </p:sp>
      <p:pic>
        <p:nvPicPr>
          <p:cNvPr id="156" name="Google Shape;156;p22"/>
          <p:cNvPicPr preferRelativeResize="0"/>
          <p:nvPr/>
        </p:nvPicPr>
        <p:blipFill>
          <a:blip r:embed="rId3">
            <a:alphaModFix/>
          </a:blip>
          <a:stretch>
            <a:fillRect/>
          </a:stretch>
        </p:blipFill>
        <p:spPr>
          <a:xfrm>
            <a:off x="8215575" y="5780650"/>
            <a:ext cx="895350" cy="876300"/>
          </a:xfrm>
          <a:prstGeom prst="rect">
            <a:avLst/>
          </a:prstGeom>
          <a:noFill/>
          <a:ln>
            <a:noFill/>
          </a:ln>
        </p:spPr>
      </p:pic>
      <p:sp>
        <p:nvSpPr>
          <p:cNvPr id="157" name="Google Shape;157;p22"/>
          <p:cNvSpPr txBox="1">
            <a:spLocks noGrp="1"/>
          </p:cNvSpPr>
          <p:nvPr>
            <p:ph type="subTitle" idx="1"/>
          </p:nvPr>
        </p:nvSpPr>
        <p:spPr>
          <a:xfrm>
            <a:off x="9231200" y="5731200"/>
            <a:ext cx="2719800" cy="1058700"/>
          </a:xfrm>
          <a:prstGeom prst="rect">
            <a:avLst/>
          </a:prstGeom>
          <a:noFill/>
          <a:ln>
            <a:noFill/>
          </a:ln>
        </p:spPr>
        <p:txBody>
          <a:bodyPr spcFirstLastPara="1" wrap="square" lIns="0" tIns="0" rIns="0" bIns="0" anchor="ctr" anchorCtr="0">
            <a:noAutofit/>
          </a:bodyPr>
          <a:lstStyle/>
          <a:p>
            <a:pPr marL="0" lvl="0" indent="0" algn="ctr" rtl="0">
              <a:lnSpc>
                <a:spcPct val="110000"/>
              </a:lnSpc>
              <a:spcBef>
                <a:spcPts val="0"/>
              </a:spcBef>
              <a:spcAft>
                <a:spcPts val="0"/>
              </a:spcAft>
              <a:buClr>
                <a:srgbClr val="F2F2F2"/>
              </a:buClr>
              <a:buSzPts val="2400"/>
              <a:buNone/>
            </a:pPr>
            <a:r>
              <a:rPr lang="en-US" sz="1700"/>
              <a:t>I</a:t>
            </a:r>
            <a:r>
              <a:rPr lang="en-US" sz="1500"/>
              <a:t>n your own words, define and reflect on the meaning of philanthrop</a:t>
            </a:r>
            <a:r>
              <a:rPr lang="en-US" sz="1700"/>
              <a:t>y</a:t>
            </a:r>
            <a:endParaRPr sz="1700"/>
          </a:p>
        </p:txBody>
      </p:sp>
      <p:sp>
        <p:nvSpPr>
          <p:cNvPr id="158" name="Google Shape;158;p22"/>
          <p:cNvSpPr txBox="1"/>
          <p:nvPr/>
        </p:nvSpPr>
        <p:spPr>
          <a:xfrm>
            <a:off x="8616200" y="3050150"/>
            <a:ext cx="2836500" cy="6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59" name="Google Shape;159;p22"/>
          <p:cNvPicPr preferRelativeResize="0"/>
          <p:nvPr/>
        </p:nvPicPr>
        <p:blipFill>
          <a:blip r:embed="rId4">
            <a:alphaModFix/>
          </a:blip>
          <a:stretch>
            <a:fillRect/>
          </a:stretch>
        </p:blipFill>
        <p:spPr>
          <a:xfrm>
            <a:off x="4468375" y="3488725"/>
            <a:ext cx="3392751" cy="3301174"/>
          </a:xfrm>
          <a:prstGeom prst="rect">
            <a:avLst/>
          </a:prstGeom>
          <a:noFill/>
          <a:ln>
            <a:noFill/>
          </a:ln>
        </p:spPr>
      </p:pic>
      <p:sp>
        <p:nvSpPr>
          <p:cNvPr id="160" name="Google Shape;160;p22"/>
          <p:cNvSpPr txBox="1">
            <a:spLocks noGrp="1"/>
          </p:cNvSpPr>
          <p:nvPr>
            <p:ph type="subTitle" idx="1"/>
          </p:nvPr>
        </p:nvSpPr>
        <p:spPr>
          <a:xfrm>
            <a:off x="274150" y="4333150"/>
            <a:ext cx="3650400" cy="25524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rgbClr val="F2F2F2"/>
              </a:buClr>
              <a:buSzPts val="2400"/>
              <a:buNone/>
            </a:pPr>
            <a:r>
              <a:rPr lang="en-US"/>
              <a:t>Philanthropy has a defined objective with no financial or material reward to the donor.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ctrTitle"/>
          </p:nvPr>
        </p:nvSpPr>
        <p:spPr>
          <a:xfrm>
            <a:off x="653093" y="429553"/>
            <a:ext cx="10885800" cy="11250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2"/>
              </a:buClr>
              <a:buSzPts val="4400"/>
              <a:buFont typeface="Century Gothic"/>
              <a:buNone/>
            </a:pPr>
            <a:r>
              <a:rPr lang="en-US"/>
              <a:t>Reflecting on the </a:t>
            </a:r>
            <a:r>
              <a:rPr lang="en-US">
                <a:solidFill>
                  <a:srgbClr val="DF367F"/>
                </a:solidFill>
              </a:rPr>
              <a:t>3T’s</a:t>
            </a:r>
            <a:endParaRPr>
              <a:solidFill>
                <a:srgbClr val="DF367F"/>
              </a:solidFill>
            </a:endParaRPr>
          </a:p>
        </p:txBody>
      </p:sp>
      <p:sp>
        <p:nvSpPr>
          <p:cNvPr id="166" name="Google Shape;166;p23"/>
          <p:cNvSpPr txBox="1">
            <a:spLocks noGrp="1"/>
          </p:cNvSpPr>
          <p:nvPr>
            <p:ph type="sldNum" idx="12"/>
          </p:nvPr>
        </p:nvSpPr>
        <p:spPr>
          <a:xfrm>
            <a:off x="11194212" y="6455464"/>
            <a:ext cx="388200" cy="3651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7</a:t>
            </a:fld>
            <a:endParaRPr/>
          </a:p>
        </p:txBody>
      </p:sp>
      <p:cxnSp>
        <p:nvCxnSpPr>
          <p:cNvPr id="167" name="Google Shape;167;p23"/>
          <p:cNvCxnSpPr/>
          <p:nvPr/>
        </p:nvCxnSpPr>
        <p:spPr>
          <a:xfrm>
            <a:off x="3814525" y="2078073"/>
            <a:ext cx="0" cy="4134300"/>
          </a:xfrm>
          <a:prstGeom prst="straightConnector1">
            <a:avLst/>
          </a:prstGeom>
          <a:noFill/>
          <a:ln w="9525" cap="flat" cmpd="sng">
            <a:solidFill>
              <a:schemeClr val="lt1"/>
            </a:solidFill>
            <a:prstDash val="solid"/>
            <a:round/>
            <a:headEnd type="none" w="med" len="med"/>
            <a:tailEnd type="none" w="med" len="med"/>
          </a:ln>
        </p:spPr>
      </p:cxnSp>
      <p:sp>
        <p:nvSpPr>
          <p:cNvPr id="168" name="Google Shape;168;p23"/>
          <p:cNvSpPr txBox="1">
            <a:spLocks noGrp="1"/>
          </p:cNvSpPr>
          <p:nvPr>
            <p:ph type="subTitle" idx="1"/>
          </p:nvPr>
        </p:nvSpPr>
        <p:spPr>
          <a:xfrm>
            <a:off x="281725" y="2256634"/>
            <a:ext cx="23118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dirty="0">
                <a:solidFill>
                  <a:schemeClr val="lt1"/>
                </a:solidFill>
              </a:rPr>
              <a:t>Time</a:t>
            </a:r>
            <a:endParaRPr dirty="0">
              <a:solidFill>
                <a:schemeClr val="lt1"/>
              </a:solidFill>
            </a:endParaRPr>
          </a:p>
        </p:txBody>
      </p:sp>
      <p:sp>
        <p:nvSpPr>
          <p:cNvPr id="169" name="Google Shape;169;p23"/>
          <p:cNvSpPr txBox="1">
            <a:spLocks noGrp="1"/>
          </p:cNvSpPr>
          <p:nvPr>
            <p:ph type="subTitle" idx="1"/>
          </p:nvPr>
        </p:nvSpPr>
        <p:spPr>
          <a:xfrm>
            <a:off x="4520625" y="2166209"/>
            <a:ext cx="2311800" cy="499800"/>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Clr>
                <a:schemeClr val="dk2"/>
              </a:buClr>
              <a:buSzPts val="2400"/>
              <a:buNone/>
            </a:pPr>
            <a:r>
              <a:rPr lang="en-US">
                <a:solidFill>
                  <a:schemeClr val="lt1"/>
                </a:solidFill>
              </a:rPr>
              <a:t>Talent</a:t>
            </a:r>
            <a:endParaRPr>
              <a:solidFill>
                <a:schemeClr val="lt1"/>
              </a:solidFill>
            </a:endParaRPr>
          </a:p>
        </p:txBody>
      </p:sp>
      <p:sp>
        <p:nvSpPr>
          <p:cNvPr id="170" name="Google Shape;170;p23"/>
          <p:cNvSpPr txBox="1">
            <a:spLocks noGrp="1"/>
          </p:cNvSpPr>
          <p:nvPr>
            <p:ph type="subTitle" idx="1"/>
          </p:nvPr>
        </p:nvSpPr>
        <p:spPr>
          <a:xfrm>
            <a:off x="9134800" y="2166209"/>
            <a:ext cx="1554300" cy="499800"/>
          </a:xfrm>
          <a:prstGeom prst="rect">
            <a:avLst/>
          </a:prstGeom>
          <a:noFill/>
          <a:ln>
            <a:noFill/>
          </a:ln>
        </p:spPr>
        <p:txBody>
          <a:bodyPr spcFirstLastPara="1" wrap="square" lIns="0" tIns="0" rIns="0" bIns="0" anchor="t" anchorCtr="0">
            <a:noAutofit/>
          </a:bodyPr>
          <a:lstStyle/>
          <a:p>
            <a:pPr marL="0" lvl="0" indent="0" algn="l" rtl="0">
              <a:lnSpc>
                <a:spcPct val="110000"/>
              </a:lnSpc>
              <a:spcBef>
                <a:spcPts val="0"/>
              </a:spcBef>
              <a:spcAft>
                <a:spcPts val="0"/>
              </a:spcAft>
              <a:buClr>
                <a:schemeClr val="dk2"/>
              </a:buClr>
              <a:buSzPts val="2400"/>
              <a:buNone/>
            </a:pPr>
            <a:r>
              <a:rPr lang="en-US">
                <a:solidFill>
                  <a:schemeClr val="lt1"/>
                </a:solidFill>
              </a:rPr>
              <a:t>Treasure</a:t>
            </a:r>
            <a:endParaRPr>
              <a:solidFill>
                <a:schemeClr val="lt1"/>
              </a:solidFill>
            </a:endParaRPr>
          </a:p>
        </p:txBody>
      </p:sp>
      <p:cxnSp>
        <p:nvCxnSpPr>
          <p:cNvPr id="171" name="Google Shape;171;p23"/>
          <p:cNvCxnSpPr/>
          <p:nvPr/>
        </p:nvCxnSpPr>
        <p:spPr>
          <a:xfrm>
            <a:off x="8211900" y="2168498"/>
            <a:ext cx="0" cy="4063500"/>
          </a:xfrm>
          <a:prstGeom prst="straightConnector1">
            <a:avLst/>
          </a:prstGeom>
          <a:noFill/>
          <a:ln w="9525" cap="flat" cmpd="sng">
            <a:solidFill>
              <a:schemeClr val="lt1"/>
            </a:solidFill>
            <a:prstDash val="solid"/>
            <a:round/>
            <a:headEnd type="none" w="med" len="med"/>
            <a:tailEnd type="none" w="med" len="med"/>
          </a:ln>
        </p:spPr>
      </p:cxnSp>
      <p:pic>
        <p:nvPicPr>
          <p:cNvPr id="172" name="Google Shape;172;p23"/>
          <p:cNvPicPr preferRelativeResize="0"/>
          <p:nvPr/>
        </p:nvPicPr>
        <p:blipFill>
          <a:blip r:embed="rId3">
            <a:alphaModFix/>
          </a:blip>
          <a:stretch>
            <a:fillRect/>
          </a:stretch>
        </p:blipFill>
        <p:spPr>
          <a:xfrm>
            <a:off x="2007750" y="2047413"/>
            <a:ext cx="649270" cy="649250"/>
          </a:xfrm>
          <a:prstGeom prst="rect">
            <a:avLst/>
          </a:prstGeom>
          <a:noFill/>
          <a:ln>
            <a:noFill/>
          </a:ln>
        </p:spPr>
      </p:pic>
      <p:pic>
        <p:nvPicPr>
          <p:cNvPr id="173" name="Google Shape;173;p23"/>
          <p:cNvPicPr preferRelativeResize="0"/>
          <p:nvPr/>
        </p:nvPicPr>
        <p:blipFill>
          <a:blip r:embed="rId4">
            <a:alphaModFix/>
          </a:blip>
          <a:stretch>
            <a:fillRect/>
          </a:stretch>
        </p:blipFill>
        <p:spPr>
          <a:xfrm>
            <a:off x="6360875" y="2047416"/>
            <a:ext cx="684156" cy="649250"/>
          </a:xfrm>
          <a:prstGeom prst="rect">
            <a:avLst/>
          </a:prstGeom>
          <a:noFill/>
          <a:ln>
            <a:noFill/>
          </a:ln>
        </p:spPr>
      </p:pic>
      <p:pic>
        <p:nvPicPr>
          <p:cNvPr id="174" name="Google Shape;174;p23"/>
          <p:cNvPicPr preferRelativeResize="0"/>
          <p:nvPr/>
        </p:nvPicPr>
        <p:blipFill>
          <a:blip r:embed="rId5">
            <a:alphaModFix/>
          </a:blip>
          <a:stretch>
            <a:fillRect/>
          </a:stretch>
        </p:blipFill>
        <p:spPr>
          <a:xfrm>
            <a:off x="10689100" y="2122141"/>
            <a:ext cx="706384" cy="499800"/>
          </a:xfrm>
          <a:prstGeom prst="rect">
            <a:avLst/>
          </a:prstGeom>
          <a:noFill/>
          <a:ln>
            <a:noFill/>
          </a:ln>
        </p:spPr>
      </p:pic>
      <p:cxnSp>
        <p:nvCxnSpPr>
          <p:cNvPr id="175" name="Google Shape;175;p23"/>
          <p:cNvCxnSpPr/>
          <p:nvPr/>
        </p:nvCxnSpPr>
        <p:spPr>
          <a:xfrm>
            <a:off x="136000" y="2772273"/>
            <a:ext cx="11977200" cy="0"/>
          </a:xfrm>
          <a:prstGeom prst="straightConnector1">
            <a:avLst/>
          </a:prstGeom>
          <a:noFill/>
          <a:ln w="9525" cap="flat" cmpd="sng">
            <a:solidFill>
              <a:schemeClr val="lt1"/>
            </a:solidFill>
            <a:prstDash val="solid"/>
            <a:round/>
            <a:headEnd type="none" w="med" len="med"/>
            <a:tailEnd type="none" w="med" len="med"/>
          </a:ln>
        </p:spPr>
      </p:cxnSp>
      <p:sp>
        <p:nvSpPr>
          <p:cNvPr id="2" name="Rectangle 1">
            <a:extLst>
              <a:ext uri="{FF2B5EF4-FFF2-40B4-BE49-F238E27FC236}">
                <a16:creationId xmlns:a16="http://schemas.microsoft.com/office/drawing/2014/main" id="{6D04DDA8-EDFF-1B6E-EF3C-6D3F456985DF}"/>
              </a:ext>
            </a:extLst>
          </p:cNvPr>
          <p:cNvSpPr>
            <a:spLocks noChangeArrowheads="1"/>
          </p:cNvSpPr>
          <p:nvPr/>
        </p:nvSpPr>
        <p:spPr bwMode="auto">
          <a:xfrm>
            <a:off x="1301988" y="1456478"/>
            <a:ext cx="16898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Century Gothic" panose="020B0502020202020204" pitchFamily="34" charset="0"/>
              </a:rPr>
              <a:t>CLICK HERE TO PLAY</a:t>
            </a:r>
          </a:p>
        </p:txBody>
      </p:sp>
      <p:pic>
        <p:nvPicPr>
          <p:cNvPr id="1026" name="Picture 2">
            <a:extLst>
              <a:ext uri="{FF2B5EF4-FFF2-40B4-BE49-F238E27FC236}">
                <a16:creationId xmlns:a16="http://schemas.microsoft.com/office/drawing/2014/main" id="{12BB5FC2-2AB0-3908-DBC7-393DFB4F2A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568" y="372461"/>
            <a:ext cx="1990725" cy="2293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sldNum" idx="12"/>
          </p:nvPr>
        </p:nvSpPr>
        <p:spPr>
          <a:xfrm>
            <a:off x="11194212" y="6455464"/>
            <a:ext cx="388188" cy="365125"/>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81" name="Google Shape;181;p24"/>
          <p:cNvSpPr txBox="1">
            <a:spLocks noGrp="1"/>
          </p:cNvSpPr>
          <p:nvPr>
            <p:ph type="ctrTitle"/>
          </p:nvPr>
        </p:nvSpPr>
        <p:spPr>
          <a:xfrm>
            <a:off x="653093" y="614103"/>
            <a:ext cx="10885800" cy="11250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lt1"/>
              </a:buClr>
              <a:buSzPts val="4400"/>
              <a:buFont typeface="Century Gothic"/>
              <a:buNone/>
            </a:pPr>
            <a:r>
              <a:rPr lang="en-US"/>
              <a:t>PHILANTHROPY - </a:t>
            </a:r>
            <a:r>
              <a:rPr lang="en-US">
                <a:solidFill>
                  <a:srgbClr val="543019"/>
                </a:solidFill>
              </a:rPr>
              <a:t>WHAT WILL </a:t>
            </a:r>
            <a:r>
              <a:rPr lang="en-US" i="1">
                <a:solidFill>
                  <a:srgbClr val="543019"/>
                </a:solidFill>
              </a:rPr>
              <a:t>YOU</a:t>
            </a:r>
            <a:r>
              <a:rPr lang="en-US">
                <a:solidFill>
                  <a:srgbClr val="543019"/>
                </a:solidFill>
              </a:rPr>
              <a:t> DO?</a:t>
            </a:r>
            <a:endParaRPr>
              <a:solidFill>
                <a:srgbClr val="543019"/>
              </a:solidFill>
            </a:endParaRPr>
          </a:p>
        </p:txBody>
      </p:sp>
      <p:pic>
        <p:nvPicPr>
          <p:cNvPr id="182" name="Google Shape;182;p24"/>
          <p:cNvPicPr preferRelativeResize="0"/>
          <p:nvPr/>
        </p:nvPicPr>
        <p:blipFill>
          <a:blip r:embed="rId3">
            <a:alphaModFix/>
          </a:blip>
          <a:stretch>
            <a:fillRect/>
          </a:stretch>
        </p:blipFill>
        <p:spPr>
          <a:xfrm>
            <a:off x="2965975" y="1913925"/>
            <a:ext cx="6260051" cy="3953250"/>
          </a:xfrm>
          <a:prstGeom prst="rect">
            <a:avLst/>
          </a:prstGeom>
          <a:noFill/>
          <a:ln>
            <a:noFill/>
          </a:ln>
        </p:spPr>
      </p:pic>
    </p:spTree>
  </p:cSld>
  <p:clrMapOvr>
    <a:masterClrMapping/>
  </p:clrMapOvr>
</p:sld>
</file>

<file path=ppt/theme/theme1.xml><?xml version="1.0" encoding="utf-8"?>
<a:theme xmlns:a="http://schemas.openxmlformats.org/drawingml/2006/main" name="Title slides">
  <a:themeElements>
    <a:clrScheme name="OtterCares 1">
      <a:dk1>
        <a:srgbClr val="3C2415"/>
      </a:dk1>
      <a:lt1>
        <a:srgbClr val="FFFFFF"/>
      </a:lt1>
      <a:dk2>
        <a:srgbClr val="E74179"/>
      </a:dk2>
      <a:lt2>
        <a:srgbClr val="FFFFFF"/>
      </a:lt2>
      <a:accent1>
        <a:srgbClr val="E74179"/>
      </a:accent1>
      <a:accent2>
        <a:srgbClr val="3C2415"/>
      </a:accent2>
      <a:accent3>
        <a:srgbClr val="1D1A19"/>
      </a:accent3>
      <a:accent4>
        <a:srgbClr val="69A2B9"/>
      </a:accent4>
      <a:accent5>
        <a:srgbClr val="1D1A19"/>
      </a:accent5>
      <a:accent6>
        <a:srgbClr val="1D1A19"/>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ansition slides">
  <a:themeElements>
    <a:clrScheme name="OtterCares 1">
      <a:dk1>
        <a:srgbClr val="3C2415"/>
      </a:dk1>
      <a:lt1>
        <a:srgbClr val="FFFFFF"/>
      </a:lt1>
      <a:dk2>
        <a:srgbClr val="E74179"/>
      </a:dk2>
      <a:lt2>
        <a:srgbClr val="FFFFFF"/>
      </a:lt2>
      <a:accent1>
        <a:srgbClr val="E74179"/>
      </a:accent1>
      <a:accent2>
        <a:srgbClr val="3C2415"/>
      </a:accent2>
      <a:accent3>
        <a:srgbClr val="1D1A19"/>
      </a:accent3>
      <a:accent4>
        <a:srgbClr val="69A2B9"/>
      </a:accent4>
      <a:accent5>
        <a:srgbClr val="1D1A19"/>
      </a:accent5>
      <a:accent6>
        <a:srgbClr val="1D1A19"/>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2000</Words>
  <Application>Microsoft Office PowerPoint</Application>
  <PresentationFormat>Widescreen</PresentationFormat>
  <Paragraphs>143</Paragraphs>
  <Slides>8</Slides>
  <Notes>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Verdana</vt:lpstr>
      <vt:lpstr>Symbol</vt:lpstr>
      <vt:lpstr>Courier New</vt:lpstr>
      <vt:lpstr>Arial</vt:lpstr>
      <vt:lpstr>Century Gothic</vt:lpstr>
      <vt:lpstr>Calibri</vt:lpstr>
      <vt:lpstr>ITC Avant Garde Std Bold</vt:lpstr>
      <vt:lpstr>Title slides</vt:lpstr>
      <vt:lpstr>Transition slides</vt:lpstr>
      <vt:lpstr>LESSON 1 - PHILANTHROPY - WHAT IS IT?</vt:lpstr>
      <vt:lpstr>What do you know about GIVING?</vt:lpstr>
      <vt:lpstr>What do you know about NEED?</vt:lpstr>
      <vt:lpstr>What do you know about SERVICE?</vt:lpstr>
      <vt:lpstr>What do you know about NEEDS of Families, Schools and Communities?</vt:lpstr>
      <vt:lpstr>What do you know about PHILANTHROPY?</vt:lpstr>
      <vt:lpstr>Reflecting on the 3T’s</vt:lpstr>
      <vt:lpstr>PHILANTHROPY - WHAT WILL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1 - PHILANTHROPY - WHAT IS IT?</dc:title>
  <dc:creator>Kelsey Noroski</dc:creator>
  <cp:lastModifiedBy>Kelsey Noroski</cp:lastModifiedBy>
  <cp:revision>3</cp:revision>
  <dcterms:modified xsi:type="dcterms:W3CDTF">2024-04-19T17:06:45Z</dcterms:modified>
</cp:coreProperties>
</file>