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3"/>
    <p:sldMasterId id="2147483679" r:id="rId4"/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12192000"/>
  <p:notesSz cx="6858000" cy="9144000"/>
  <p:embeddedFontLs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26" Type="http://schemas.openxmlformats.org/officeDocument/2006/relationships/font" Target="fonts/CenturyGothic-regular.fntdata"/><Relationship Id="rId25" Type="http://schemas.openxmlformats.org/officeDocument/2006/relationships/slide" Target="slides/slide18.xml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CenturyGothic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71d14c590f_1_3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71d14c590f_1_3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967724e28d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2967724e28d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2967724e28d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1d14c590f_1_3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71d14c590f_1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1d14c590f_1_3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71d14c590f_1_3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271d14c590f_1_3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71d14c590f_1_3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71d14c590f_1_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71d14c590f_1_3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71d14c590f_1_3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71d14c590f_1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271d14c590f_1_3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967724e28d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2967724e28d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e133da60a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e133da60a5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71d14c590f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71d14c590f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67724e28d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2967724e28d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967724e28d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71d14c590f_1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71d14c590f_1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71d14c590f_1_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71d14c590f_1_2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71d14c590f_1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71d14c590f_1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1d14c590f_1_3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71d14c590f_1_3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defdd6e665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defdd6e665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1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1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Generic 1">
  <p:cSld name="Cover – Generic 1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653143" y="2708156"/>
            <a:ext cx="10885714" cy="1280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53143" y="4407954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2" type="body"/>
          </p:nvPr>
        </p:nvSpPr>
        <p:spPr>
          <a:xfrm>
            <a:off x="3856038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logo&#10;&#10;Description automatically generated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2">
  <p:cSld name="Transition – Pho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" name="Google Shape;69;p12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12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71" name="Google Shape;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3">
  <p:cSld name="Transition – Phot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" name="Google Shape;75;p13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13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77" name="Google Shape;7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ansition – Photo 4">
  <p:cSld name="1_Transition – Photo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" name="Google Shape;81;p14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4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83" name="Google Shape;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– Simple">
  <p:cSld name="End – Simple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5"/>
          <p:cNvSpPr txBox="1"/>
          <p:nvPr>
            <p:ph type="ctrTitle"/>
          </p:nvPr>
        </p:nvSpPr>
        <p:spPr>
          <a:xfrm>
            <a:off x="653143" y="3429000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A picture containing logo&#10;&#10;Description automatically generated" id="87" name="Google Shape;8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– With subhead">
  <p:cSld name="End – With subhead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>
            <a:off x="653143" y="2714091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16"/>
          <p:cNvSpPr txBox="1"/>
          <p:nvPr>
            <p:ph idx="1" type="subTitle"/>
          </p:nvPr>
        </p:nvSpPr>
        <p:spPr>
          <a:xfrm>
            <a:off x="2165311" y="4292202"/>
            <a:ext cx="7861379" cy="1275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52F2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52F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logo&#10;&#10;Description automatically generated" id="92" name="Google Shape;9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Brown">
  <p:cSld name="Transition – Brown"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ctrTitle"/>
          </p:nvPr>
        </p:nvSpPr>
        <p:spPr>
          <a:xfrm>
            <a:off x="653143" y="24888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8" name="Google Shape;98;p18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18"/>
          <p:cNvSpPr txBox="1"/>
          <p:nvPr>
            <p:ph idx="1" type="subTitle"/>
          </p:nvPr>
        </p:nvSpPr>
        <p:spPr>
          <a:xfrm>
            <a:off x="653143" y="3813153"/>
            <a:ext cx="108858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3722" y="6503780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ink">
  <p:cSld name="Transition – Pink">
    <p:bg>
      <p:bgPr>
        <a:solidFill>
          <a:schemeClr val="dk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3" name="Google Shape;103;p19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4" name="Google Shape;104;p19"/>
          <p:cNvSpPr txBox="1"/>
          <p:nvPr>
            <p:ph type="ctrTitle"/>
          </p:nvPr>
        </p:nvSpPr>
        <p:spPr>
          <a:xfrm>
            <a:off x="653143" y="24888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19"/>
          <p:cNvSpPr txBox="1"/>
          <p:nvPr>
            <p:ph idx="1" type="subTitle"/>
          </p:nvPr>
        </p:nvSpPr>
        <p:spPr>
          <a:xfrm>
            <a:off x="653143" y="3813153"/>
            <a:ext cx="108858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3722" y="6503780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1">
  <p:cSld name="Transition – Phot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ctrTitle"/>
          </p:nvPr>
        </p:nvSpPr>
        <p:spPr>
          <a:xfrm>
            <a:off x="653143" y="24888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" name="Google Shape;110;p20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653143" y="3813153"/>
            <a:ext cx="108858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2" name="Google Shape;1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22" y="6503780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2">
  <p:cSld name="Transition – Pho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ctrTitle"/>
          </p:nvPr>
        </p:nvSpPr>
        <p:spPr>
          <a:xfrm>
            <a:off x="653143" y="24888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" name="Google Shape;116;p21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" name="Google Shape;117;p21"/>
          <p:cNvSpPr txBox="1"/>
          <p:nvPr>
            <p:ph idx="1" type="subTitle"/>
          </p:nvPr>
        </p:nvSpPr>
        <p:spPr>
          <a:xfrm>
            <a:off x="653143" y="3813153"/>
            <a:ext cx="108858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22" y="6503780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3">
  <p:cSld name="Transition – Phot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ctrTitle"/>
          </p:nvPr>
        </p:nvSpPr>
        <p:spPr>
          <a:xfrm>
            <a:off x="653143" y="24888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1" name="Google Shape;121;p22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" name="Google Shape;122;p22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3" name="Google Shape;123;p22"/>
          <p:cNvSpPr txBox="1"/>
          <p:nvPr>
            <p:ph idx="1" type="subTitle"/>
          </p:nvPr>
        </p:nvSpPr>
        <p:spPr>
          <a:xfrm>
            <a:off x="653143" y="3813153"/>
            <a:ext cx="108858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22" y="6503780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Generic 2">
  <p:cSld name="Cover – Generic 2">
    <p:bg>
      <p:bgPr>
        <a:solidFill>
          <a:schemeClr val="dk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932420" y="0"/>
            <a:ext cx="4259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609600" y="1605788"/>
            <a:ext cx="6406342" cy="21617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09600" y="4035865"/>
            <a:ext cx="640634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35639" y="3205223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ansition – Photo 4">
  <p:cSld name="1_Transition – Photo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ctrTitle"/>
          </p:nvPr>
        </p:nvSpPr>
        <p:spPr>
          <a:xfrm>
            <a:off x="653143" y="24888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7" name="Google Shape;127;p23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8" name="Google Shape;128;p23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" name="Google Shape;129;p23"/>
          <p:cNvSpPr txBox="1"/>
          <p:nvPr>
            <p:ph idx="1" type="subTitle"/>
          </p:nvPr>
        </p:nvSpPr>
        <p:spPr>
          <a:xfrm>
            <a:off x="653143" y="3813153"/>
            <a:ext cx="108858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722" y="6503780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– Simple">
  <p:cSld name="End – Simple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/>
          <p:nvPr/>
        </p:nvSpPr>
        <p:spPr>
          <a:xfrm>
            <a:off x="0" y="1920240"/>
            <a:ext cx="12192000" cy="493770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3942" y="698926"/>
            <a:ext cx="1844117" cy="57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>
            <p:ph type="ctrTitle"/>
          </p:nvPr>
        </p:nvSpPr>
        <p:spPr>
          <a:xfrm>
            <a:off x="653143" y="3429000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– With subhead">
  <p:cSld name="End – With subhead"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>
            <a:off x="0" y="1920240"/>
            <a:ext cx="12192000" cy="493770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173942" y="698926"/>
            <a:ext cx="1844117" cy="57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 txBox="1"/>
          <p:nvPr>
            <p:ph type="ctrTitle"/>
          </p:nvPr>
        </p:nvSpPr>
        <p:spPr>
          <a:xfrm>
            <a:off x="653143" y="2714091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9" name="Google Shape;139;p25"/>
          <p:cNvSpPr txBox="1"/>
          <p:nvPr>
            <p:ph idx="1" type="subTitle"/>
          </p:nvPr>
        </p:nvSpPr>
        <p:spPr>
          <a:xfrm>
            <a:off x="2165311" y="4292202"/>
            <a:ext cx="7861500" cy="12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52F2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52F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609600" y="1485900"/>
            <a:ext cx="109728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7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7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613954" y="1493808"/>
            <a:ext cx="53058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2" type="body"/>
          </p:nvPr>
        </p:nvSpPr>
        <p:spPr>
          <a:xfrm>
            <a:off x="6276703" y="1485900"/>
            <a:ext cx="53058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8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28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8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609600" y="1504118"/>
            <a:ext cx="5305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1" name="Google Shape;161;p29"/>
          <p:cNvSpPr txBox="1"/>
          <p:nvPr>
            <p:ph idx="2" type="body"/>
          </p:nvPr>
        </p:nvSpPr>
        <p:spPr>
          <a:xfrm>
            <a:off x="609600" y="2035834"/>
            <a:ext cx="5305800" cy="4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29"/>
          <p:cNvSpPr txBox="1"/>
          <p:nvPr>
            <p:ph idx="3" type="body"/>
          </p:nvPr>
        </p:nvSpPr>
        <p:spPr>
          <a:xfrm>
            <a:off x="6276703" y="1504118"/>
            <a:ext cx="5305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3" name="Google Shape;163;p29"/>
          <p:cNvSpPr txBox="1"/>
          <p:nvPr>
            <p:ph idx="4" type="body"/>
          </p:nvPr>
        </p:nvSpPr>
        <p:spPr>
          <a:xfrm>
            <a:off x="6276703" y="2035834"/>
            <a:ext cx="5305800" cy="4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9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p29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9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30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0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31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1"/>
          <p:cNvSpPr/>
          <p:nvPr/>
        </p:nvSpPr>
        <p:spPr>
          <a:xfrm>
            <a:off x="0" y="836762"/>
            <a:ext cx="12192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1">
  <p:cSld name="Photo – 1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/>
          <p:nvPr/>
        </p:nvSpPr>
        <p:spPr>
          <a:xfrm>
            <a:off x="6096000" y="836762"/>
            <a:ext cx="6096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2"/>
          <p:cNvSpPr txBox="1"/>
          <p:nvPr>
            <p:ph idx="1" type="body"/>
          </p:nvPr>
        </p:nvSpPr>
        <p:spPr>
          <a:xfrm>
            <a:off x="618226" y="1485900"/>
            <a:ext cx="5477700" cy="44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2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32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2"/>
          <p:cNvSpPr/>
          <p:nvPr>
            <p:ph idx="2" type="pic"/>
          </p:nvPr>
        </p:nvSpPr>
        <p:spPr>
          <a:xfrm>
            <a:off x="6383547" y="312973"/>
            <a:ext cx="5486400" cy="56694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p32"/>
          <p:cNvSpPr txBox="1"/>
          <p:nvPr>
            <p:ph type="title"/>
          </p:nvPr>
        </p:nvSpPr>
        <p:spPr>
          <a:xfrm>
            <a:off x="618226" y="312973"/>
            <a:ext cx="54777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2">
  <p:cSld name="Photo – 2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/>
          <p:nvPr/>
        </p:nvSpPr>
        <p:spPr>
          <a:xfrm>
            <a:off x="6096000" y="836762"/>
            <a:ext cx="6096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3"/>
          <p:cNvSpPr txBox="1"/>
          <p:nvPr>
            <p:ph idx="1" type="body"/>
          </p:nvPr>
        </p:nvSpPr>
        <p:spPr>
          <a:xfrm>
            <a:off x="618226" y="1485900"/>
            <a:ext cx="5477700" cy="45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33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33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3"/>
          <p:cNvSpPr/>
          <p:nvPr>
            <p:ph idx="2" type="pic"/>
          </p:nvPr>
        </p:nvSpPr>
        <p:spPr>
          <a:xfrm>
            <a:off x="6383546" y="312973"/>
            <a:ext cx="5486400" cy="27615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33"/>
          <p:cNvSpPr txBox="1"/>
          <p:nvPr>
            <p:ph type="title"/>
          </p:nvPr>
        </p:nvSpPr>
        <p:spPr>
          <a:xfrm>
            <a:off x="618226" y="312973"/>
            <a:ext cx="54777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3"/>
          <p:cNvSpPr/>
          <p:nvPr>
            <p:ph idx="3" type="pic"/>
          </p:nvPr>
        </p:nvSpPr>
        <p:spPr>
          <a:xfrm>
            <a:off x="6383547" y="3259750"/>
            <a:ext cx="5486400" cy="27615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1">
  <p:cSld name="Cover – Phot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4">
  <p:cSld name="Photo – 4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/>
          <p:nvPr/>
        </p:nvSpPr>
        <p:spPr>
          <a:xfrm>
            <a:off x="6096000" y="900287"/>
            <a:ext cx="6096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618226" y="1485900"/>
            <a:ext cx="54777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34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34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4"/>
          <p:cNvSpPr txBox="1"/>
          <p:nvPr>
            <p:ph type="title"/>
          </p:nvPr>
        </p:nvSpPr>
        <p:spPr>
          <a:xfrm>
            <a:off x="618226" y="312973"/>
            <a:ext cx="54777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4"/>
          <p:cNvSpPr/>
          <p:nvPr>
            <p:ph idx="2" type="pic"/>
          </p:nvPr>
        </p:nvSpPr>
        <p:spPr>
          <a:xfrm>
            <a:off x="6383547" y="31297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34"/>
          <p:cNvSpPr/>
          <p:nvPr>
            <p:ph idx="3" type="pic"/>
          </p:nvPr>
        </p:nvSpPr>
        <p:spPr>
          <a:xfrm>
            <a:off x="9218187" y="31297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/>
          <p:nvPr>
            <p:ph idx="4" type="pic"/>
          </p:nvPr>
        </p:nvSpPr>
        <p:spPr>
          <a:xfrm>
            <a:off x="6383547" y="323905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34"/>
          <p:cNvSpPr/>
          <p:nvPr>
            <p:ph idx="5" type="pic"/>
          </p:nvPr>
        </p:nvSpPr>
        <p:spPr>
          <a:xfrm>
            <a:off x="9218187" y="323905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2">
  <p:cSld name="Cover – Pho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3">
  <p:cSld name="Cover – Phot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39" name="Google Shape;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– Photo 4">
  <p:cSld name="1_Cover – Photo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Brown">
  <p:cSld name="Transition – Brown">
    <p:bg>
      <p:bgPr>
        <a:solidFill>
          <a:schemeClr val="dk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53" name="Google Shape;5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ink">
  <p:cSld name="Transition – Pink"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" name="Google Shape;56;p10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" name="Google Shape;57;p10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0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59" name="Google Shape;5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1">
  <p:cSld name="Transition – Phot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11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11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65" name="Google Shape;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10" Type="http://schemas.openxmlformats.org/officeDocument/2006/relationships/theme" Target="../theme/theme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1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609600" y="1485900"/>
            <a:ext cx="109728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26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26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58C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46" name="Google Shape;146;p26"/>
          <p:cNvCxnSpPr/>
          <p:nvPr/>
        </p:nvCxnSpPr>
        <p:spPr>
          <a:xfrm>
            <a:off x="0" y="1292531"/>
            <a:ext cx="12192000" cy="0"/>
          </a:xfrm>
          <a:prstGeom prst="straightConnector1">
            <a:avLst/>
          </a:prstGeom>
          <a:noFill/>
          <a:ln cap="flat" cmpd="sng" w="114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7" name="Google Shape;147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83722" y="6561836"/>
            <a:ext cx="1316735" cy="16459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4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myprojectheart.org/resources/intro-activity" TargetMode="External"/><Relationship Id="rId4" Type="http://schemas.openxmlformats.org/officeDocument/2006/relationships/hyperlink" Target="https://www.youtube.com/watch?v=tZ5t8xD7qGU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hyperlink" Target="https://www.youtube.com/watch?v=KU33s58Es7U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>
            <p:ph type="ctrTitle"/>
          </p:nvPr>
        </p:nvSpPr>
        <p:spPr>
          <a:xfrm>
            <a:off x="1051371" y="2073735"/>
            <a:ext cx="4800000" cy="4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LESSON 1 - </a:t>
            </a:r>
            <a:br>
              <a:rPr lang="en-US"/>
            </a:br>
            <a:r>
              <a:rPr lang="en-US"/>
              <a:t>WHAT IS PHILANTHROPY?</a:t>
            </a: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400" y="2809481"/>
            <a:ext cx="4799984" cy="3031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44"/>
          <p:cNvSpPr txBox="1"/>
          <p:nvPr/>
        </p:nvSpPr>
        <p:spPr>
          <a:xfrm>
            <a:off x="2340750" y="5065825"/>
            <a:ext cx="75105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MEDICAL CARE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3" name="Google Shape;2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375" y="2658775"/>
            <a:ext cx="390525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4"/>
          <p:cNvSpPr txBox="1"/>
          <p:nvPr>
            <p:ph idx="4294967295" type="ctrTitle"/>
          </p:nvPr>
        </p:nvSpPr>
        <p:spPr>
          <a:xfrm>
            <a:off x="653106" y="12743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6200"/>
              <a:t>NEED</a:t>
            </a:r>
            <a:r>
              <a:rPr lang="en-US" sz="5300"/>
              <a:t> OR </a:t>
            </a:r>
            <a:r>
              <a:rPr lang="en-US" sz="6200"/>
              <a:t>WANT</a:t>
            </a:r>
            <a:endParaRPr sz="6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5"/>
          <p:cNvSpPr txBox="1"/>
          <p:nvPr>
            <p:ph type="ctrTitle"/>
          </p:nvPr>
        </p:nvSpPr>
        <p:spPr>
          <a:xfrm>
            <a:off x="381000" y="1668420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543019"/>
                </a:solidFill>
              </a:rPr>
              <a:t>SERVICE</a:t>
            </a:r>
            <a:r>
              <a:rPr lang="en-US">
                <a:solidFill>
                  <a:srgbClr val="543019"/>
                </a:solidFill>
              </a:rPr>
              <a:t>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291" name="Google Shape;291;p45"/>
          <p:cNvSpPr txBox="1"/>
          <p:nvPr>
            <p:ph idx="1" type="subTitle"/>
          </p:nvPr>
        </p:nvSpPr>
        <p:spPr>
          <a:xfrm>
            <a:off x="381000" y="3827275"/>
            <a:ext cx="71493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Service - the act of helpful activity</a:t>
            </a:r>
            <a:endParaRPr/>
          </a:p>
        </p:txBody>
      </p:sp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I</a:t>
            </a:r>
            <a:r>
              <a:rPr lang="en-US" sz="1500"/>
              <a:t>n your own words, define and reflect on the meaning of philanthrop</a:t>
            </a:r>
            <a:r>
              <a:rPr lang="en-US" sz="1700"/>
              <a:t>y</a:t>
            </a:r>
            <a:endParaRPr sz="1700"/>
          </a:p>
        </p:txBody>
      </p:sp>
      <p:pic>
        <p:nvPicPr>
          <p:cNvPr id="294" name="Google Shape;29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2200" y="307825"/>
            <a:ext cx="5822274" cy="25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5"/>
          <p:cNvSpPr txBox="1"/>
          <p:nvPr/>
        </p:nvSpPr>
        <p:spPr>
          <a:xfrm>
            <a:off x="8616200" y="3050150"/>
            <a:ext cx="2836500" cy="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/>
          <p:nvPr>
            <p:ph type="ctrTitle"/>
          </p:nvPr>
        </p:nvSpPr>
        <p:spPr>
          <a:xfrm>
            <a:off x="372450" y="1974750"/>
            <a:ext cx="11447100" cy="29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>
                <a:solidFill>
                  <a:schemeClr val="lt1"/>
                </a:solidFill>
              </a:rPr>
              <a:t>What do you know about </a:t>
            </a:r>
            <a:r>
              <a:rPr lang="en-US">
                <a:solidFill>
                  <a:srgbClr val="DF367F"/>
                </a:solidFill>
              </a:rPr>
              <a:t>NEEDS of Families, Schools and Communities?</a:t>
            </a:r>
            <a:endParaRPr/>
          </a:p>
        </p:txBody>
      </p:sp>
      <p:sp>
        <p:nvSpPr>
          <p:cNvPr id="301" name="Google Shape;301;p46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/>
          <p:nvPr>
            <p:ph type="ctrTitle"/>
          </p:nvPr>
        </p:nvSpPr>
        <p:spPr>
          <a:xfrm>
            <a:off x="653143" y="5946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DF367F"/>
                </a:solidFill>
              </a:rPr>
              <a:t>NEEDS of Families, Schools and Communities?</a:t>
            </a:r>
            <a:endParaRPr>
              <a:solidFill>
                <a:srgbClr val="DF367F"/>
              </a:solidFill>
            </a:endParaRPr>
          </a:p>
        </p:txBody>
      </p:sp>
      <p:sp>
        <p:nvSpPr>
          <p:cNvPr id="307" name="Google Shape;307;p47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47"/>
          <p:cNvSpPr txBox="1"/>
          <p:nvPr>
            <p:ph idx="1" type="subTitle"/>
          </p:nvPr>
        </p:nvSpPr>
        <p:spPr>
          <a:xfrm>
            <a:off x="2032525" y="2185625"/>
            <a:ext cx="17754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>
                <a:solidFill>
                  <a:schemeClr val="lt1"/>
                </a:solidFill>
              </a:rPr>
              <a:t>Needs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09" name="Google Shape;309;p47"/>
          <p:cNvSpPr txBox="1"/>
          <p:nvPr>
            <p:ph idx="1" type="subTitle"/>
          </p:nvPr>
        </p:nvSpPr>
        <p:spPr>
          <a:xfrm>
            <a:off x="6603600" y="2185625"/>
            <a:ext cx="4750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>
                <a:solidFill>
                  <a:schemeClr val="lt1"/>
                </a:solidFill>
              </a:rPr>
              <a:t>Service/What would help?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310" name="Google Shape;310;p47"/>
          <p:cNvCxnSpPr/>
          <p:nvPr/>
        </p:nvCxnSpPr>
        <p:spPr>
          <a:xfrm>
            <a:off x="6097300" y="2185625"/>
            <a:ext cx="0" cy="3837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47"/>
          <p:cNvCxnSpPr/>
          <p:nvPr/>
        </p:nvCxnSpPr>
        <p:spPr>
          <a:xfrm>
            <a:off x="359425" y="2666125"/>
            <a:ext cx="11452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47"/>
          <p:cNvSpPr txBox="1"/>
          <p:nvPr>
            <p:ph idx="1" type="subTitle"/>
          </p:nvPr>
        </p:nvSpPr>
        <p:spPr>
          <a:xfrm>
            <a:off x="359425" y="2794575"/>
            <a:ext cx="2311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 sz="1800">
                <a:solidFill>
                  <a:schemeClr val="lt1"/>
                </a:solidFill>
              </a:rPr>
              <a:t>Families</a:t>
            </a:r>
            <a:r>
              <a:rPr lang="en-US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313" name="Google Shape;313;p47"/>
          <p:cNvCxnSpPr/>
          <p:nvPr/>
        </p:nvCxnSpPr>
        <p:spPr>
          <a:xfrm>
            <a:off x="398275" y="3877350"/>
            <a:ext cx="55368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47"/>
          <p:cNvCxnSpPr/>
          <p:nvPr/>
        </p:nvCxnSpPr>
        <p:spPr>
          <a:xfrm>
            <a:off x="398275" y="5059400"/>
            <a:ext cx="5546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" name="Google Shape;315;p47"/>
          <p:cNvSpPr txBox="1"/>
          <p:nvPr>
            <p:ph idx="1" type="subTitle"/>
          </p:nvPr>
        </p:nvSpPr>
        <p:spPr>
          <a:xfrm>
            <a:off x="359425" y="3996075"/>
            <a:ext cx="2311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 sz="1800">
                <a:solidFill>
                  <a:schemeClr val="lt1"/>
                </a:solidFill>
              </a:rPr>
              <a:t>Schools</a:t>
            </a:r>
            <a:r>
              <a:rPr b="1" lang="en-US" sz="1800">
                <a:solidFill>
                  <a:schemeClr val="lt1"/>
                </a:solidFill>
              </a:rPr>
              <a:t> 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316" name="Google Shape;316;p47"/>
          <p:cNvSpPr txBox="1"/>
          <p:nvPr>
            <p:ph idx="1" type="subTitle"/>
          </p:nvPr>
        </p:nvSpPr>
        <p:spPr>
          <a:xfrm>
            <a:off x="398275" y="5197575"/>
            <a:ext cx="30501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 sz="1800">
                <a:solidFill>
                  <a:schemeClr val="lt1"/>
                </a:solidFill>
              </a:rPr>
              <a:t>Communities</a:t>
            </a:r>
            <a:endParaRPr b="1" sz="1800">
              <a:solidFill>
                <a:schemeClr val="lt1"/>
              </a:solidFill>
            </a:endParaRPr>
          </a:p>
        </p:txBody>
      </p:sp>
      <p:cxnSp>
        <p:nvCxnSpPr>
          <p:cNvPr id="317" name="Google Shape;317;p47"/>
          <p:cNvCxnSpPr/>
          <p:nvPr/>
        </p:nvCxnSpPr>
        <p:spPr>
          <a:xfrm>
            <a:off x="6323725" y="3877350"/>
            <a:ext cx="5488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47"/>
          <p:cNvCxnSpPr/>
          <p:nvPr/>
        </p:nvCxnSpPr>
        <p:spPr>
          <a:xfrm>
            <a:off x="6314025" y="5059400"/>
            <a:ext cx="5507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47"/>
          <p:cNvSpPr txBox="1"/>
          <p:nvPr/>
        </p:nvSpPr>
        <p:spPr>
          <a:xfrm>
            <a:off x="890925" y="3093975"/>
            <a:ext cx="4983000" cy="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family in your neighborhood doesn’t have the money they need to buy food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47"/>
          <p:cNvSpPr txBox="1"/>
          <p:nvPr/>
        </p:nvSpPr>
        <p:spPr>
          <a:xfrm>
            <a:off x="890925" y="4253900"/>
            <a:ext cx="4983000" cy="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 at your school needs extra help in the classroom sometimes - cleaning, grading papers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890925" y="5494050"/>
            <a:ext cx="4983000" cy="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You’ve noticed some people </a:t>
            </a: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experiencing</a:t>
            </a:r>
            <a:r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homelessness in your community</a:t>
            </a:r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>
            <p:ph type="ctrTitle"/>
          </p:nvPr>
        </p:nvSpPr>
        <p:spPr>
          <a:xfrm>
            <a:off x="609600" y="1118824"/>
            <a:ext cx="6406200" cy="1564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What is </a:t>
            </a:r>
            <a:br>
              <a:rPr lang="en-US" sz="5000"/>
            </a:br>
            <a:r>
              <a:rPr lang="en-US" sz="5000" u="sng">
                <a:hlinkClick r:id="rId3"/>
              </a:rPr>
              <a:t>PHILANTHROPY?</a:t>
            </a:r>
            <a:endParaRPr sz="5000"/>
          </a:p>
        </p:txBody>
      </p:sp>
      <p:sp>
        <p:nvSpPr>
          <p:cNvPr id="328" name="Google Shape;328;p48"/>
          <p:cNvSpPr txBox="1"/>
          <p:nvPr>
            <p:ph idx="1" type="subTitle"/>
          </p:nvPr>
        </p:nvSpPr>
        <p:spPr>
          <a:xfrm>
            <a:off x="609600" y="2989565"/>
            <a:ext cx="6406200" cy="165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Let’s hear what some people have to say about what they think philanthropy is.</a:t>
            </a:r>
            <a:endParaRPr/>
          </a:p>
        </p:txBody>
      </p:sp>
      <p:pic>
        <p:nvPicPr>
          <p:cNvPr id="329" name="Google Shape;329;p4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2950" y="4131300"/>
            <a:ext cx="1819500" cy="20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8"/>
          <p:cNvSpPr txBox="1"/>
          <p:nvPr/>
        </p:nvSpPr>
        <p:spPr>
          <a:xfrm>
            <a:off x="2902950" y="4978250"/>
            <a:ext cx="18195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PLAY!</a:t>
            </a:r>
            <a:endParaRPr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8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I</a:t>
            </a:r>
            <a:r>
              <a:rPr lang="en-US" sz="1500"/>
              <a:t>n your own words, define and reflect on the meaning of philanthrop</a:t>
            </a:r>
            <a:r>
              <a:rPr lang="en-US" sz="1700"/>
              <a:t>y</a:t>
            </a:r>
            <a:endParaRPr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/>
          <p:nvPr>
            <p:ph type="ctrTitle"/>
          </p:nvPr>
        </p:nvSpPr>
        <p:spPr>
          <a:xfrm>
            <a:off x="609600" y="1118824"/>
            <a:ext cx="6406200" cy="1564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What is </a:t>
            </a:r>
            <a:br>
              <a:rPr lang="en-US" sz="5000"/>
            </a:br>
            <a:r>
              <a:rPr lang="en-US" sz="5000"/>
              <a:t>PHILANTHROPY?</a:t>
            </a:r>
            <a:endParaRPr sz="5000"/>
          </a:p>
        </p:txBody>
      </p:sp>
      <p:pic>
        <p:nvPicPr>
          <p:cNvPr id="339" name="Google Shape;3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9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I</a:t>
            </a:r>
            <a:r>
              <a:rPr lang="en-US" sz="1500"/>
              <a:t>n your own words, define and reflect on the meaning of philanthrop</a:t>
            </a:r>
            <a:r>
              <a:rPr lang="en-US" sz="1700"/>
              <a:t>y</a:t>
            </a:r>
            <a:endParaRPr sz="1700"/>
          </a:p>
        </p:txBody>
      </p:sp>
      <p:sp>
        <p:nvSpPr>
          <p:cNvPr id="341" name="Google Shape;341;p49"/>
          <p:cNvSpPr txBox="1"/>
          <p:nvPr>
            <p:ph idx="1" type="subTitle"/>
          </p:nvPr>
        </p:nvSpPr>
        <p:spPr>
          <a:xfrm>
            <a:off x="470975" y="3840975"/>
            <a:ext cx="71493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Philanthropy - the process of giving back. The act of donating money, goods, services, time or effort to support a beneficial cause and create a lasting impact.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0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I</a:t>
            </a:r>
            <a:r>
              <a:rPr lang="en-US" sz="1500"/>
              <a:t>n your own words, define and reflect on the meaning of philanthrop</a:t>
            </a:r>
            <a:r>
              <a:rPr lang="en-US" sz="1700"/>
              <a:t>y</a:t>
            </a:r>
            <a:endParaRPr sz="1700"/>
          </a:p>
        </p:txBody>
      </p:sp>
      <p:pic>
        <p:nvPicPr>
          <p:cNvPr id="349" name="Google Shape;349;p5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9200" y="4770175"/>
            <a:ext cx="1819500" cy="20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0"/>
          <p:cNvSpPr txBox="1"/>
          <p:nvPr/>
        </p:nvSpPr>
        <p:spPr>
          <a:xfrm>
            <a:off x="3099200" y="5617125"/>
            <a:ext cx="18195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PLAY!</a:t>
            </a:r>
            <a:endParaRPr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1" name="Google Shape;35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7563" y="2060850"/>
            <a:ext cx="4322784" cy="230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0"/>
          <p:cNvSpPr txBox="1"/>
          <p:nvPr/>
        </p:nvSpPr>
        <p:spPr>
          <a:xfrm>
            <a:off x="661400" y="676500"/>
            <a:ext cx="6695100" cy="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Let’s learn about some student philanthropists JUST LIKE YOU!</a:t>
            </a:r>
            <a:endParaRPr sz="3000"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/>
          <p:nvPr>
            <p:ph type="ctrTitle"/>
          </p:nvPr>
        </p:nvSpPr>
        <p:spPr>
          <a:xfrm>
            <a:off x="653093" y="429553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/>
              <a:t>The </a:t>
            </a:r>
            <a:r>
              <a:rPr lang="en-US">
                <a:solidFill>
                  <a:srgbClr val="DF367F"/>
                </a:solidFill>
              </a:rPr>
              <a:t>3Ts </a:t>
            </a:r>
            <a:r>
              <a:rPr lang="en-US">
                <a:solidFill>
                  <a:schemeClr val="lt1"/>
                </a:solidFill>
              </a:rPr>
              <a:t>of PHILANTHROPY</a:t>
            </a:r>
            <a:endParaRPr>
              <a:solidFill>
                <a:srgbClr val="DF367F"/>
              </a:solidFill>
            </a:endParaRPr>
          </a:p>
        </p:txBody>
      </p:sp>
      <p:sp>
        <p:nvSpPr>
          <p:cNvPr id="358" name="Google Shape;358;p5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51"/>
          <p:cNvSpPr txBox="1"/>
          <p:nvPr>
            <p:ph idx="1" type="subTitle"/>
          </p:nvPr>
        </p:nvSpPr>
        <p:spPr>
          <a:xfrm>
            <a:off x="829725" y="1937625"/>
            <a:ext cx="2311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b="1" lang="en-US" sz="4400">
                <a:solidFill>
                  <a:schemeClr val="lt1"/>
                </a:solidFill>
              </a:rPr>
              <a:t>Time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360" name="Google Shape;360;p51"/>
          <p:cNvSpPr txBox="1"/>
          <p:nvPr>
            <p:ph idx="1" type="subTitle"/>
          </p:nvPr>
        </p:nvSpPr>
        <p:spPr>
          <a:xfrm>
            <a:off x="4759463" y="1937625"/>
            <a:ext cx="2311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 sz="4400">
                <a:solidFill>
                  <a:schemeClr val="lt1"/>
                </a:solidFill>
              </a:rPr>
              <a:t>Talent</a:t>
            </a:r>
            <a:endParaRPr b="1" sz="4400">
              <a:solidFill>
                <a:schemeClr val="lt1"/>
              </a:solidFill>
            </a:endParaRPr>
          </a:p>
        </p:txBody>
      </p:sp>
      <p:sp>
        <p:nvSpPr>
          <p:cNvPr id="361" name="Google Shape;361;p51"/>
          <p:cNvSpPr txBox="1"/>
          <p:nvPr>
            <p:ph idx="1" type="subTitle"/>
          </p:nvPr>
        </p:nvSpPr>
        <p:spPr>
          <a:xfrm>
            <a:off x="8689200" y="1937625"/>
            <a:ext cx="25050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 sz="4400">
                <a:solidFill>
                  <a:schemeClr val="lt1"/>
                </a:solidFill>
              </a:rPr>
              <a:t>Treasure</a:t>
            </a:r>
            <a:endParaRPr b="1" sz="4400">
              <a:solidFill>
                <a:schemeClr val="lt1"/>
              </a:solidFill>
            </a:endParaRPr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988" y="2717360"/>
            <a:ext cx="649270" cy="6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288" y="2678750"/>
            <a:ext cx="684156" cy="6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8500" y="2702025"/>
            <a:ext cx="706384" cy="4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1"/>
          <p:cNvSpPr txBox="1"/>
          <p:nvPr/>
        </p:nvSpPr>
        <p:spPr>
          <a:xfrm>
            <a:off x="901275" y="3833025"/>
            <a:ext cx="2505000" cy="23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we give our time to help someone in need</a:t>
            </a:r>
            <a:b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i="1"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Picking up trash around your community or school</a:t>
            </a:r>
            <a:endParaRPr i="1"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51"/>
          <p:cNvSpPr txBox="1"/>
          <p:nvPr/>
        </p:nvSpPr>
        <p:spPr>
          <a:xfrm>
            <a:off x="4843500" y="3807225"/>
            <a:ext cx="2505000" cy="23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we use our skills or things that we are good at to help someone</a:t>
            </a:r>
            <a:b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i="1"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i="1"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elping someone younger than you learn how to read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51"/>
          <p:cNvSpPr txBox="1"/>
          <p:nvPr/>
        </p:nvSpPr>
        <p:spPr>
          <a:xfrm>
            <a:off x="8689200" y="3833025"/>
            <a:ext cx="2505000" cy="23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Giving money or goods we have to someone who needs them</a:t>
            </a:r>
            <a:b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i="1"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Donating </a:t>
            </a:r>
            <a:r>
              <a:rPr i="1"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clothes</a:t>
            </a:r>
            <a:r>
              <a:rPr i="1"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that no longer fit you to a community shelter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/>
          <p:nvPr>
            <p:ph type="ctrTitle"/>
          </p:nvPr>
        </p:nvSpPr>
        <p:spPr>
          <a:xfrm>
            <a:off x="653093" y="429553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/>
              <a:t>Reflecting on the </a:t>
            </a:r>
            <a:r>
              <a:rPr lang="en-US">
                <a:solidFill>
                  <a:srgbClr val="DF367F"/>
                </a:solidFill>
              </a:rPr>
              <a:t>3Ts</a:t>
            </a:r>
            <a:endParaRPr>
              <a:solidFill>
                <a:srgbClr val="DF367F"/>
              </a:solidFill>
            </a:endParaRPr>
          </a:p>
        </p:txBody>
      </p:sp>
      <p:sp>
        <p:nvSpPr>
          <p:cNvPr id="373" name="Google Shape;373;p52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74" name="Google Shape;374;p52"/>
          <p:cNvCxnSpPr/>
          <p:nvPr/>
        </p:nvCxnSpPr>
        <p:spPr>
          <a:xfrm>
            <a:off x="3814525" y="1868750"/>
            <a:ext cx="0" cy="4134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5" name="Google Shape;375;p52"/>
          <p:cNvSpPr txBox="1"/>
          <p:nvPr>
            <p:ph idx="1" type="subTitle"/>
          </p:nvPr>
        </p:nvSpPr>
        <p:spPr>
          <a:xfrm>
            <a:off x="281725" y="1959175"/>
            <a:ext cx="2311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Time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6" name="Google Shape;376;p52"/>
          <p:cNvSpPr txBox="1"/>
          <p:nvPr>
            <p:ph idx="1" type="subTitle"/>
          </p:nvPr>
        </p:nvSpPr>
        <p:spPr>
          <a:xfrm>
            <a:off x="4520625" y="1868750"/>
            <a:ext cx="2311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Talent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7" name="Google Shape;377;p52"/>
          <p:cNvSpPr txBox="1"/>
          <p:nvPr>
            <p:ph idx="1" type="subTitle"/>
          </p:nvPr>
        </p:nvSpPr>
        <p:spPr>
          <a:xfrm>
            <a:off x="9134800" y="1868750"/>
            <a:ext cx="15543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Treasure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78" name="Google Shape;378;p52"/>
          <p:cNvCxnSpPr/>
          <p:nvPr/>
        </p:nvCxnSpPr>
        <p:spPr>
          <a:xfrm>
            <a:off x="8211900" y="1959175"/>
            <a:ext cx="0" cy="406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9" name="Google Shape;3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750" y="1794022"/>
            <a:ext cx="649270" cy="6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0875" y="1794025"/>
            <a:ext cx="684156" cy="6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9100" y="1868750"/>
            <a:ext cx="706384" cy="49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52"/>
          <p:cNvCxnSpPr/>
          <p:nvPr/>
        </p:nvCxnSpPr>
        <p:spPr>
          <a:xfrm>
            <a:off x="136000" y="2562950"/>
            <a:ext cx="11977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ctrTitle"/>
          </p:nvPr>
        </p:nvSpPr>
        <p:spPr>
          <a:xfrm>
            <a:off x="135172" y="168325"/>
            <a:ext cx="5718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/>
              <a:t>Warm-Up Activity:</a:t>
            </a:r>
            <a:endParaRPr/>
          </a:p>
        </p:txBody>
      </p:sp>
      <p:sp>
        <p:nvSpPr>
          <p:cNvPr id="212" name="Google Shape;212;p36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36"/>
          <p:cNvSpPr txBox="1"/>
          <p:nvPr/>
        </p:nvSpPr>
        <p:spPr>
          <a:xfrm>
            <a:off x="1206000" y="1398525"/>
            <a:ext cx="9780000" cy="46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 one blank sheet of paper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Find a partner sitting near you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 a few </a:t>
            </a: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minutes</a:t>
            </a: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write a kind message to your partner 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Char char="-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are they really good at?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Char char="-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they help you with something </a:t>
            </a: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lately</a:t>
            </a: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Char char="-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they do something nice for someone else in your class?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Char char="-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they do really well on a test?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9144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Char char="-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like what they’re wearing today?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Century Gothic"/>
              <a:buAutoNum type="arabicPeriod"/>
            </a:pPr>
            <a:r>
              <a:rPr lang="en-US" sz="26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 you are finished, give your note to your partner!</a:t>
            </a:r>
            <a:endParaRPr sz="26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>
            <p:ph type="ctrTitle"/>
          </p:nvPr>
        </p:nvSpPr>
        <p:spPr>
          <a:xfrm>
            <a:off x="381000" y="531895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543019"/>
                </a:solidFill>
              </a:rPr>
              <a:t>GIVING?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220" name="Google Shape;220;p37"/>
          <p:cNvSpPr txBox="1"/>
          <p:nvPr>
            <p:ph idx="1" type="subTitle"/>
          </p:nvPr>
        </p:nvSpPr>
        <p:spPr>
          <a:xfrm>
            <a:off x="1107400" y="2512075"/>
            <a:ext cx="42669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How does it feel to give?</a:t>
            </a:r>
            <a:br>
              <a:rPr lang="en-US"/>
            </a:br>
            <a:endParaRPr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How does it feel to receive?</a:t>
            </a:r>
            <a:endParaRPr/>
          </a:p>
        </p:txBody>
      </p:sp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425" y="349700"/>
            <a:ext cx="5939551" cy="2285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/>
          <p:cNvSpPr txBox="1"/>
          <p:nvPr>
            <p:ph idx="1" type="subTitle"/>
          </p:nvPr>
        </p:nvSpPr>
        <p:spPr>
          <a:xfrm>
            <a:off x="381000" y="5464250"/>
            <a:ext cx="7149300" cy="9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>
                <a:solidFill>
                  <a:srgbClr val="543019"/>
                </a:solidFill>
              </a:rPr>
              <a:t>Give</a:t>
            </a:r>
            <a:r>
              <a:rPr lang="en-US"/>
              <a:t> - T</a:t>
            </a:r>
            <a:r>
              <a:rPr lang="en-US"/>
              <a:t>o offer something to someone without expecting </a:t>
            </a:r>
            <a:r>
              <a:rPr lang="en-US"/>
              <a:t>anything</a:t>
            </a:r>
            <a:r>
              <a:rPr lang="en-US"/>
              <a:t> in return.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I</a:t>
            </a:r>
            <a:r>
              <a:rPr lang="en-US" sz="1500"/>
              <a:t>n your own words, define and </a:t>
            </a:r>
            <a:r>
              <a:rPr lang="en-US" sz="1500"/>
              <a:t>reflect</a:t>
            </a:r>
            <a:r>
              <a:rPr lang="en-US" sz="1500"/>
              <a:t> on the meaning of philanthrop</a:t>
            </a:r>
            <a:r>
              <a:rPr lang="en-US" sz="1700"/>
              <a:t>y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/>
          <p:nvPr>
            <p:ph type="ctrTitle"/>
          </p:nvPr>
        </p:nvSpPr>
        <p:spPr>
          <a:xfrm>
            <a:off x="1944925" y="289045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543019"/>
                </a:solidFill>
              </a:rPr>
              <a:t>NEEDS</a:t>
            </a:r>
            <a:r>
              <a:rPr lang="en-US">
                <a:solidFill>
                  <a:srgbClr val="543019"/>
                </a:solidFill>
              </a:rPr>
              <a:t>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231" name="Google Shape;231;p38"/>
          <p:cNvSpPr txBox="1"/>
          <p:nvPr>
            <p:ph idx="1" type="subTitle"/>
          </p:nvPr>
        </p:nvSpPr>
        <p:spPr>
          <a:xfrm>
            <a:off x="4048800" y="5755150"/>
            <a:ext cx="35802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>
                <a:solidFill>
                  <a:srgbClr val="543019"/>
                </a:solidFill>
              </a:rPr>
              <a:t>Need</a:t>
            </a:r>
            <a:r>
              <a:rPr lang="en-US"/>
              <a:t> - to require, to be necessary</a:t>
            </a:r>
            <a:endParaRPr/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8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I</a:t>
            </a:r>
            <a:r>
              <a:rPr lang="en-US" sz="1500"/>
              <a:t>n your own words, define and reflect on the meaning of philanthrop</a:t>
            </a:r>
            <a:r>
              <a:rPr lang="en-US" sz="1700"/>
              <a:t>y</a:t>
            </a:r>
            <a:endParaRPr sz="1700"/>
          </a:p>
        </p:txBody>
      </p:sp>
      <p:pic>
        <p:nvPicPr>
          <p:cNvPr id="234" name="Google Shape;2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725" y="2112275"/>
            <a:ext cx="3222500" cy="42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 txBox="1"/>
          <p:nvPr>
            <p:ph idx="1" type="subTitle"/>
          </p:nvPr>
        </p:nvSpPr>
        <p:spPr>
          <a:xfrm>
            <a:off x="3728350" y="2947175"/>
            <a:ext cx="39585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2800"/>
              <a:t>What </a:t>
            </a:r>
            <a:r>
              <a:rPr lang="en-US" sz="2800">
                <a:solidFill>
                  <a:srgbClr val="543019"/>
                </a:solidFill>
              </a:rPr>
              <a:t>needs</a:t>
            </a:r>
            <a:r>
              <a:rPr lang="en-US" sz="2800">
                <a:solidFill>
                  <a:schemeClr val="lt1"/>
                </a:solidFill>
              </a:rPr>
              <a:t> do we have?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39"/>
          <p:cNvSpPr txBox="1"/>
          <p:nvPr>
            <p:ph idx="4294967295" type="ctrTitle"/>
          </p:nvPr>
        </p:nvSpPr>
        <p:spPr>
          <a:xfrm>
            <a:off x="653106" y="12743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6200"/>
              <a:t>NEED</a:t>
            </a:r>
            <a:r>
              <a:rPr lang="en-US" sz="5300"/>
              <a:t> OR </a:t>
            </a:r>
            <a:r>
              <a:rPr lang="en-US" sz="6200"/>
              <a:t>WANT</a:t>
            </a:r>
            <a:endParaRPr sz="6200"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300" y="2395224"/>
            <a:ext cx="7325399" cy="23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9"/>
          <p:cNvSpPr txBox="1"/>
          <p:nvPr/>
        </p:nvSpPr>
        <p:spPr>
          <a:xfrm>
            <a:off x="3847950" y="5024375"/>
            <a:ext cx="44961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SHELTER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650" y="2519365"/>
            <a:ext cx="560070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/>
          <p:nvPr/>
        </p:nvSpPr>
        <p:spPr>
          <a:xfrm>
            <a:off x="3847950" y="5024375"/>
            <a:ext cx="44961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TOYS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40"/>
          <p:cNvSpPr txBox="1"/>
          <p:nvPr>
            <p:ph idx="4294967295" type="ctrTitle"/>
          </p:nvPr>
        </p:nvSpPr>
        <p:spPr>
          <a:xfrm>
            <a:off x="653106" y="12743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6200"/>
              <a:t>NEED</a:t>
            </a:r>
            <a:r>
              <a:rPr lang="en-US" sz="5300"/>
              <a:t> OR </a:t>
            </a:r>
            <a:r>
              <a:rPr lang="en-US" sz="6200"/>
              <a:t>WANT</a:t>
            </a:r>
            <a:endParaRPr sz="6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" name="Google Shape;257;p41"/>
          <p:cNvSpPr txBox="1"/>
          <p:nvPr/>
        </p:nvSpPr>
        <p:spPr>
          <a:xfrm>
            <a:off x="3731100" y="5024375"/>
            <a:ext cx="47298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CLEAN WATER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6900" y="2487353"/>
            <a:ext cx="8382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1"/>
          <p:cNvSpPr txBox="1"/>
          <p:nvPr>
            <p:ph idx="4294967295" type="ctrTitle"/>
          </p:nvPr>
        </p:nvSpPr>
        <p:spPr>
          <a:xfrm>
            <a:off x="653106" y="12743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6200"/>
              <a:t>NEED</a:t>
            </a:r>
            <a:r>
              <a:rPr lang="en-US" sz="5300"/>
              <a:t> OR </a:t>
            </a:r>
            <a:r>
              <a:rPr lang="en-US" sz="6200"/>
              <a:t>WANT</a:t>
            </a:r>
            <a:endParaRPr sz="6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42"/>
          <p:cNvSpPr txBox="1"/>
          <p:nvPr/>
        </p:nvSpPr>
        <p:spPr>
          <a:xfrm>
            <a:off x="2340750" y="5065825"/>
            <a:ext cx="75105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CLOTHING + SHOES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8050" y="2528878"/>
            <a:ext cx="509587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2"/>
          <p:cNvSpPr txBox="1"/>
          <p:nvPr>
            <p:ph idx="4294967295" type="ctrTitle"/>
          </p:nvPr>
        </p:nvSpPr>
        <p:spPr>
          <a:xfrm>
            <a:off x="653106" y="12743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6200"/>
              <a:t>NEED</a:t>
            </a:r>
            <a:r>
              <a:rPr lang="en-US" sz="5300"/>
              <a:t> OR </a:t>
            </a:r>
            <a:r>
              <a:rPr lang="en-US" sz="6200"/>
              <a:t>WANT</a:t>
            </a:r>
            <a:endParaRPr sz="6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p43"/>
          <p:cNvSpPr txBox="1"/>
          <p:nvPr/>
        </p:nvSpPr>
        <p:spPr>
          <a:xfrm>
            <a:off x="2340750" y="5065825"/>
            <a:ext cx="7510500" cy="12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CLOTHING + SHOES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43"/>
          <p:cNvSpPr txBox="1"/>
          <p:nvPr>
            <p:ph idx="4294967295" type="ctrTitle"/>
          </p:nvPr>
        </p:nvSpPr>
        <p:spPr>
          <a:xfrm>
            <a:off x="653106" y="12743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6200"/>
              <a:t>NEED</a:t>
            </a:r>
            <a:r>
              <a:rPr lang="en-US" sz="5300"/>
              <a:t> OR </a:t>
            </a:r>
            <a:r>
              <a:rPr lang="en-US" sz="6200"/>
              <a:t>WANT</a:t>
            </a:r>
            <a:endParaRPr sz="6200"/>
          </a:p>
        </p:txBody>
      </p:sp>
      <p:pic>
        <p:nvPicPr>
          <p:cNvPr id="275" name="Google Shape;2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500" y="2617540"/>
            <a:ext cx="3132975" cy="17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3"/>
          <p:cNvSpPr txBox="1"/>
          <p:nvPr/>
        </p:nvSpPr>
        <p:spPr>
          <a:xfrm rot="3143562">
            <a:off x="6671567" y="3478781"/>
            <a:ext cx="839170" cy="5075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$300</a:t>
            </a:r>
            <a:endParaRPr sz="1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tle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ansition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ransition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Interior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