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ad409062f_0_2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8ad409062f_0_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8ad409062f_0_2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ad409062f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38ad409062f_0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022027743_0_6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6022027743_0_6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/>
          <p:nvPr/>
        </p:nvSpPr>
        <p:spPr>
          <a:xfrm>
            <a:off x="0" y="836762"/>
            <a:ext cx="12192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1">
  <p:cSld name="Photo – 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18226" y="1485900"/>
            <a:ext cx="54777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>
            <p:ph idx="2" type="pic"/>
          </p:nvPr>
        </p:nvSpPr>
        <p:spPr>
          <a:xfrm>
            <a:off x="6383547" y="312973"/>
            <a:ext cx="5486400" cy="5669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87" name="Google Shape;87;p14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618226" y="1485900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5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/>
          <p:nvPr>
            <p:ph idx="2" type="pic"/>
          </p:nvPr>
        </p:nvSpPr>
        <p:spPr>
          <a:xfrm>
            <a:off x="6383546" y="312973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94" name="Google Shape;94;p15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/>
          <p:nvPr>
            <p:ph idx="3" type="pic"/>
          </p:nvPr>
        </p:nvSpPr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4">
  <p:cSld name="Photo – 4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6096000" y="900287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618226" y="1485900"/>
            <a:ext cx="54777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/>
          <p:nvPr>
            <p:ph idx="2" type="pic"/>
          </p:nvPr>
        </p:nvSpPr>
        <p:spPr>
          <a:xfrm>
            <a:off x="638354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3" name="Google Shape;103;p16"/>
          <p:cNvSpPr/>
          <p:nvPr>
            <p:ph idx="3" type="pic"/>
          </p:nvPr>
        </p:nvSpPr>
        <p:spPr>
          <a:xfrm>
            <a:off x="921818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4" name="Google Shape;104;p16"/>
          <p:cNvSpPr/>
          <p:nvPr>
            <p:ph idx="4" type="pic"/>
          </p:nvPr>
        </p:nvSpPr>
        <p:spPr>
          <a:xfrm>
            <a:off x="638354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5" name="Google Shape;105;p16"/>
          <p:cNvSpPr/>
          <p:nvPr>
            <p:ph idx="5" type="pic"/>
          </p:nvPr>
        </p:nvSpPr>
        <p:spPr>
          <a:xfrm>
            <a:off x="921818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/>
          <p:nvPr>
            <p:ph type="ctrTitle"/>
          </p:nvPr>
        </p:nvSpPr>
        <p:spPr>
          <a:xfrm>
            <a:off x="653143" y="27081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17"/>
          <p:cNvSpPr txBox="1"/>
          <p:nvPr>
            <p:ph idx="1" type="subTitle"/>
          </p:nvPr>
        </p:nvSpPr>
        <p:spPr>
          <a:xfrm>
            <a:off x="653143" y="4407954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2" type="body"/>
          </p:nvPr>
        </p:nvSpPr>
        <p:spPr>
          <a:xfrm>
            <a:off x="3856038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11" name="Google Shape;11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5" name="Google Shape;115;p18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613954" y="1493808"/>
            <a:ext cx="53058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276703" y="1485900"/>
            <a:ext cx="5305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609600" y="1504118"/>
            <a:ext cx="53058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1"/>
          <p:cNvSpPr txBox="1"/>
          <p:nvPr>
            <p:ph idx="2" type="body"/>
          </p:nvPr>
        </p:nvSpPr>
        <p:spPr>
          <a:xfrm>
            <a:off x="609600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3" type="body"/>
          </p:nvPr>
        </p:nvSpPr>
        <p:spPr>
          <a:xfrm>
            <a:off x="6276703" y="1504118"/>
            <a:ext cx="5305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11"/>
          <p:cNvSpPr txBox="1"/>
          <p:nvPr>
            <p:ph idx="4" type="body"/>
          </p:nvPr>
        </p:nvSpPr>
        <p:spPr>
          <a:xfrm>
            <a:off x="6276703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2" name="Google Shape;52;p8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cap="flat" cmpd="sng" w="114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53" name="Google Shape;53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515846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alleycat.org/" TargetMode="External"/><Relationship Id="rId10" Type="http://schemas.openxmlformats.org/officeDocument/2006/relationships/image" Target="../media/image11.png"/><Relationship Id="rId13" Type="http://schemas.openxmlformats.org/officeDocument/2006/relationships/hyperlink" Target="https://www.digdeep.org/" TargetMode="External"/><Relationship Id="rId12" Type="http://schemas.openxmlformats.org/officeDocument/2006/relationships/hyperlink" Target="https://wish.org/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kaboom.org/" TargetMode="External"/><Relationship Id="rId15" Type="http://schemas.openxmlformats.org/officeDocument/2006/relationships/hyperlink" Target="https://www.standupforkids.org/" TargetMode="External"/><Relationship Id="rId14" Type="http://schemas.openxmlformats.org/officeDocument/2006/relationships/hyperlink" Target="https://www.feedingamerica.org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ctrTitle"/>
          </p:nvPr>
        </p:nvSpPr>
        <p:spPr>
          <a:xfrm>
            <a:off x="653093" y="35532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LESSON 6 - WHAT IS THE END GOAL FOR POSITIVE IMPACT?</a:t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653093" y="485730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WILL I </a:t>
            </a:r>
            <a:r>
              <a:rPr lang="en-US" sz="21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A DIFFERENCE</a:t>
            </a:r>
            <a:r>
              <a:rPr lang="en-US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2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20"/>
          <p:cNvSpPr txBox="1"/>
          <p:nvPr>
            <p:ph type="title"/>
          </p:nvPr>
        </p:nvSpPr>
        <p:spPr>
          <a:xfrm>
            <a:off x="1388400" y="5117275"/>
            <a:ext cx="9415200" cy="123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543019"/>
                </a:solidFill>
              </a:rPr>
              <a:t>How can people use their shared struggles to lift each other up and make a difference?</a:t>
            </a:r>
            <a:endParaRPr sz="3400">
              <a:solidFill>
                <a:srgbClr val="543019"/>
              </a:solidFill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0" y="1181100"/>
            <a:ext cx="121920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850" y="482950"/>
            <a:ext cx="4655925" cy="308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2163175" y="543625"/>
            <a:ext cx="3000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WARM-UP</a:t>
            </a:r>
            <a:endParaRPr/>
          </a:p>
        </p:txBody>
      </p:sp>
      <p:sp>
        <p:nvSpPr>
          <p:cNvPr id="135" name="Google Shape;135;p20"/>
          <p:cNvSpPr txBox="1"/>
          <p:nvPr>
            <p:ph type="title"/>
          </p:nvPr>
        </p:nvSpPr>
        <p:spPr>
          <a:xfrm>
            <a:off x="545275" y="1823350"/>
            <a:ext cx="6617100" cy="2876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543019"/>
                </a:solidFill>
              </a:rPr>
              <a:t>A group of middle school students live in a community recently impacted by a natural disaster, which left many without homes, food, clothing, and clean water. Despite experiencing personal loss themselves—including their own homes and belongings—they were determined to help others. They organized a collection drive at their school and reached out to neighboring towns, asking for donations to support those in need within their community.</a:t>
            </a:r>
            <a:endParaRPr b="0" sz="3500">
              <a:solidFill>
                <a:srgbClr val="54301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0" y="1181100"/>
            <a:ext cx="121920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21"/>
          <p:cNvSpPr txBox="1"/>
          <p:nvPr>
            <p:ph idx="4294967295" type="ctrTitle"/>
          </p:nvPr>
        </p:nvSpPr>
        <p:spPr>
          <a:xfrm>
            <a:off x="653093" y="30480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4400">
                <a:solidFill>
                  <a:srgbClr val="543019"/>
                </a:solidFill>
              </a:rPr>
              <a:t>RESEARCH WHAT SOME </a:t>
            </a:r>
            <a:r>
              <a:rPr lang="en-US" sz="4400">
                <a:solidFill>
                  <a:srgbClr val="DF367F"/>
                </a:solidFill>
              </a:rPr>
              <a:t>NONPROFITS</a:t>
            </a:r>
            <a:r>
              <a:rPr lang="en-US" sz="4400">
                <a:solidFill>
                  <a:srgbClr val="543019"/>
                </a:solidFill>
              </a:rPr>
              <a:t> ARE DOING IN COMMUNITIES</a:t>
            </a:r>
            <a:endParaRPr sz="4400">
              <a:solidFill>
                <a:srgbClr val="543019"/>
              </a:solidFill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991800" y="1652863"/>
            <a:ext cx="3087000" cy="22272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54301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4552500" y="1652863"/>
            <a:ext cx="3087000" cy="22272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54301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8113200" y="1652863"/>
            <a:ext cx="3087000" cy="22272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54301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991800" y="4005213"/>
            <a:ext cx="3087000" cy="22272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54301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4552500" y="4005213"/>
            <a:ext cx="3087000" cy="22272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54301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8113200" y="4005213"/>
            <a:ext cx="3087000" cy="22272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54301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1613250" y="1730050"/>
            <a:ext cx="18441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KIDS</a:t>
            </a:r>
            <a:endParaRPr sz="28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5173950" y="1730050"/>
            <a:ext cx="18441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ANIMALS</a:t>
            </a:r>
            <a:endParaRPr sz="28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8657850" y="1730050"/>
            <a:ext cx="1997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MEDICAL</a:t>
            </a:r>
            <a:endParaRPr sz="28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991800" y="4103150"/>
            <a:ext cx="30870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ENVIRONMENTAL</a:t>
            </a:r>
            <a:endParaRPr sz="26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5173950" y="4103150"/>
            <a:ext cx="18441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</a:t>
            </a:r>
            <a:endParaRPr sz="28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8734650" y="4103150"/>
            <a:ext cx="18441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HOUSING</a:t>
            </a:r>
            <a:endParaRPr sz="28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8713" y="2377563"/>
            <a:ext cx="1373163" cy="137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9420" y="2355738"/>
            <a:ext cx="1373150" cy="137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9888" y="2807613"/>
            <a:ext cx="233362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2800" y="4879575"/>
            <a:ext cx="2025000" cy="11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0375" y="4654821"/>
            <a:ext cx="2745900" cy="1441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34648" y="4995362"/>
            <a:ext cx="1844100" cy="76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84900" y="2291690"/>
            <a:ext cx="551878" cy="53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>
            <a:hlinkClick r:id="rId11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10358" y="2377565"/>
            <a:ext cx="551878" cy="53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>
            <a:hlinkClick r:id="rId12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535797" y="2216948"/>
            <a:ext cx="551878" cy="53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>
            <a:hlinkClick r:id="rId13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84900" y="4722811"/>
            <a:ext cx="551878" cy="53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>
            <a:hlinkClick r:id="rId14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10347" y="4722812"/>
            <a:ext cx="551878" cy="53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>
            <a:hlinkClick r:id="rId15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535808" y="4643554"/>
            <a:ext cx="551878" cy="535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ctrTitle"/>
          </p:nvPr>
        </p:nvSpPr>
        <p:spPr>
          <a:xfrm>
            <a:off x="696593" y="36155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WHAT IS YOUR </a:t>
            </a:r>
            <a:r>
              <a:rPr lang="en-US">
                <a:solidFill>
                  <a:srgbClr val="DF367F"/>
                </a:solidFill>
              </a:rPr>
              <a:t>END GOAL</a:t>
            </a:r>
            <a:r>
              <a:rPr lang="en-US"/>
              <a:t>?</a:t>
            </a:r>
            <a:endParaRPr/>
          </a:p>
        </p:txBody>
      </p:sp>
      <p:sp>
        <p:nvSpPr>
          <p:cNvPr id="172" name="Google Shape;172;p2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22"/>
          <p:cNvSpPr txBox="1"/>
          <p:nvPr>
            <p:ph idx="1" type="subTitle"/>
          </p:nvPr>
        </p:nvSpPr>
        <p:spPr>
          <a:xfrm>
            <a:off x="696600" y="1912475"/>
            <a:ext cx="108858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700">
                <a:solidFill>
                  <a:schemeClr val="lt1"/>
                </a:solidFill>
              </a:rPr>
              <a:t>How will our project(s) make an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74" name="Google Shape;174;p22"/>
          <p:cNvSpPr txBox="1"/>
          <p:nvPr>
            <p:ph idx="1" type="subTitle"/>
          </p:nvPr>
        </p:nvSpPr>
        <p:spPr>
          <a:xfrm>
            <a:off x="696600" y="4260175"/>
            <a:ext cx="108858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700">
                <a:solidFill>
                  <a:schemeClr val="lt1"/>
                </a:solidFill>
              </a:rPr>
              <a:t>…on others and on YOU?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3135429" y="2741238"/>
            <a:ext cx="5921127" cy="12418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Century Gothic"/>
              </a:rPr>
              <a:t>IMPACT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