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3"/>
    <p:sldMasterId id="2147483687" r:id="rId4"/>
    <p:sldMasterId id="2147483688" r:id="rId5"/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CenturyGothic-boldItalic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CenturyGothic-italic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f8916ab75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ef8916ab75_1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f8916ab75_1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ef8916ab75_1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f8916ab75_1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ef8916ab75_1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7eb19efa1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97eb19efa1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Relationship Id="rId3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Relationship Id="rId3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type="ctrTitle"/>
          </p:nvPr>
        </p:nvSpPr>
        <p:spPr>
          <a:xfrm>
            <a:off x="653143" y="3429000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653143" y="2714091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165311" y="4292202"/>
            <a:ext cx="7861379" cy="127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0"/>
          <p:cNvSpPr txBox="1"/>
          <p:nvPr>
            <p:ph idx="4" type="body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/>
          <p:nvPr>
            <p:ph idx="2" type="pic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/>
          <p:nvPr>
            <p:ph idx="2" type="pic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/>
          <p:nvPr>
            <p:ph idx="3" type="pic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/>
          <p:nvPr>
            <p:ph idx="2" type="pic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0" name="Google Shape;150;p25"/>
          <p:cNvSpPr/>
          <p:nvPr>
            <p:ph idx="3" type="pic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1" name="Google Shape;151;p25"/>
          <p:cNvSpPr/>
          <p:nvPr>
            <p:ph idx="4" type="pic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2" name="Google Shape;152;p25"/>
          <p:cNvSpPr/>
          <p:nvPr>
            <p:ph idx="5" type="pic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29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29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3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1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3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94" name="Google Shape;194;p32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3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201" name="Google Shape;201;p3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4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210" name="Google Shape;210;p34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211" name="Google Shape;211;p34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212" name="Google Shape;212;p34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8" name="Google Shape;218;p36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36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20" name="Google Shape;22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3" name="Google Shape;223;p37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37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5" name="Google Shape;225;p37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26" name="Google Shape;22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0" name="Google Shape;230;p3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3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32" name="Google Shape;2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5" name="Google Shape;235;p3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6" name="Google Shape;236;p3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3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1" name="Google Shape;241;p4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2" name="Google Shape;242;p4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4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44" name="Google Shape;24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7" name="Google Shape;247;p4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8" name="Google Shape;248;p4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4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50" name="Google Shape;25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2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254" name="Google Shape;25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8" name="Google Shape;258;p43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259" name="Google Shape;25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9" name="Google Shape;99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00" name="Google Shape;10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9" name="Google Shape;159;p26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60" name="Google Shape;160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piz-qle65q8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type="ctrTitle"/>
          </p:nvPr>
        </p:nvSpPr>
        <p:spPr>
          <a:xfrm>
            <a:off x="653143" y="2999581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1 - </a:t>
            </a:r>
            <a:r>
              <a:rPr lang="en-US"/>
              <a:t>PHILANTHROPY IN YOUR LIFE</a:t>
            </a:r>
            <a:endParaRPr/>
          </a:p>
        </p:txBody>
      </p:sp>
      <p:pic>
        <p:nvPicPr>
          <p:cNvPr id="266" name="Google Shape;266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750" y="4429525"/>
            <a:ext cx="1422600" cy="8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 txBox="1"/>
          <p:nvPr/>
        </p:nvSpPr>
        <p:spPr>
          <a:xfrm>
            <a:off x="5333450" y="5109525"/>
            <a:ext cx="1525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PLAY!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What is PHILANTHROPY?</a:t>
            </a:r>
            <a:endParaRPr/>
          </a:p>
        </p:txBody>
      </p:sp>
      <p:sp>
        <p:nvSpPr>
          <p:cNvPr id="273" name="Google Shape;273;p4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What is PHILANTHROPY?</a:t>
            </a:r>
            <a:endParaRPr/>
          </a:p>
        </p:txBody>
      </p:sp>
      <p:sp>
        <p:nvSpPr>
          <p:cNvPr id="279" name="Google Shape;279;p4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46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Donating money, goods, services, time or effort to support a beneficial cause and create a lasting impact.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type="ctrTitle"/>
          </p:nvPr>
        </p:nvSpPr>
        <p:spPr>
          <a:xfrm>
            <a:off x="653143" y="2741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PHILANTHROPY </a:t>
            </a:r>
            <a:r>
              <a:rPr lang="en-US">
                <a:solidFill>
                  <a:srgbClr val="DF367F"/>
                </a:solidFill>
              </a:rPr>
              <a:t>VS.</a:t>
            </a:r>
            <a:r>
              <a:rPr lang="en-US"/>
              <a:t> KINDNESS</a:t>
            </a:r>
            <a:endParaRPr/>
          </a:p>
        </p:txBody>
      </p:sp>
      <p:sp>
        <p:nvSpPr>
          <p:cNvPr id="286" name="Google Shape;286;p47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47"/>
          <p:cNvSpPr txBox="1"/>
          <p:nvPr>
            <p:ph idx="1" type="subTitle"/>
          </p:nvPr>
        </p:nvSpPr>
        <p:spPr>
          <a:xfrm>
            <a:off x="1750820" y="1549825"/>
            <a:ext cx="3213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PHILANTHROPY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47"/>
          <p:cNvSpPr txBox="1"/>
          <p:nvPr>
            <p:ph idx="1" type="subTitle"/>
          </p:nvPr>
        </p:nvSpPr>
        <p:spPr>
          <a:xfrm>
            <a:off x="7061245" y="1549825"/>
            <a:ext cx="3213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KINDNESS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89" name="Google Shape;289;p47"/>
          <p:cNvCxnSpPr/>
          <p:nvPr/>
        </p:nvCxnSpPr>
        <p:spPr>
          <a:xfrm>
            <a:off x="3357320" y="2018900"/>
            <a:ext cx="0" cy="67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47"/>
          <p:cNvCxnSpPr/>
          <p:nvPr/>
        </p:nvCxnSpPr>
        <p:spPr>
          <a:xfrm>
            <a:off x="8740195" y="2018900"/>
            <a:ext cx="0" cy="67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47"/>
          <p:cNvSpPr txBox="1"/>
          <p:nvPr/>
        </p:nvSpPr>
        <p:spPr>
          <a:xfrm>
            <a:off x="1399975" y="2820550"/>
            <a:ext cx="39147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Larger-scale efforts aimed at addressing social issues or improving communities.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47"/>
          <p:cNvSpPr txBox="1"/>
          <p:nvPr/>
        </p:nvSpPr>
        <p:spPr>
          <a:xfrm>
            <a:off x="6782850" y="2775125"/>
            <a:ext cx="39147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Everyday actions and gestures that show care or concern for others.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47"/>
          <p:cNvSpPr txBox="1"/>
          <p:nvPr>
            <p:ph type="ctrTitle"/>
          </p:nvPr>
        </p:nvSpPr>
        <p:spPr>
          <a:xfrm>
            <a:off x="653093" y="4691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5789"/>
              <a:buFont typeface="Century Gothic"/>
              <a:buNone/>
            </a:pPr>
            <a:r>
              <a:rPr lang="en-US" sz="3800" u="sng"/>
              <a:t>Philanthropy</a:t>
            </a:r>
            <a:r>
              <a:rPr lang="en-US" sz="3800"/>
              <a:t> is intended to increase the well-being of </a:t>
            </a:r>
            <a:r>
              <a:rPr lang="en-US" sz="3800" u="sng"/>
              <a:t>mankind, or the greater good.</a:t>
            </a:r>
            <a:endParaRPr sz="38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ctrTitle"/>
          </p:nvPr>
        </p:nvSpPr>
        <p:spPr>
          <a:xfrm>
            <a:off x="653143" y="2741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PHILANTHROPY </a:t>
            </a:r>
            <a:r>
              <a:rPr lang="en-US">
                <a:solidFill>
                  <a:srgbClr val="DF367F"/>
                </a:solidFill>
              </a:rPr>
              <a:t>VS.</a:t>
            </a:r>
            <a:r>
              <a:rPr lang="en-US"/>
              <a:t> KINDNESS</a:t>
            </a:r>
            <a:endParaRPr/>
          </a:p>
        </p:txBody>
      </p:sp>
      <p:sp>
        <p:nvSpPr>
          <p:cNvPr id="299" name="Google Shape;299;p4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48"/>
          <p:cNvSpPr txBox="1"/>
          <p:nvPr>
            <p:ph idx="1" type="subTitle"/>
          </p:nvPr>
        </p:nvSpPr>
        <p:spPr>
          <a:xfrm>
            <a:off x="1750820" y="1549825"/>
            <a:ext cx="3213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Examples of PHILANTHROPY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1" name="Google Shape;301;p48"/>
          <p:cNvSpPr txBox="1"/>
          <p:nvPr>
            <p:ph idx="1" type="subTitle"/>
          </p:nvPr>
        </p:nvSpPr>
        <p:spPr>
          <a:xfrm>
            <a:off x="7061245" y="1549825"/>
            <a:ext cx="3213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Examples of KINDNESS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302" name="Google Shape;302;p48"/>
          <p:cNvCxnSpPr>
            <a:stCxn id="300" idx="2"/>
          </p:cNvCxnSpPr>
          <p:nvPr/>
        </p:nvCxnSpPr>
        <p:spPr>
          <a:xfrm>
            <a:off x="3357320" y="2454925"/>
            <a:ext cx="0" cy="67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48"/>
          <p:cNvCxnSpPr/>
          <p:nvPr/>
        </p:nvCxnSpPr>
        <p:spPr>
          <a:xfrm>
            <a:off x="8803795" y="2454925"/>
            <a:ext cx="0" cy="67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48"/>
          <p:cNvSpPr txBox="1"/>
          <p:nvPr/>
        </p:nvSpPr>
        <p:spPr>
          <a:xfrm>
            <a:off x="1554225" y="3157000"/>
            <a:ext cx="3914700" cy="2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Donating clothing to a local homeless shelter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books for children at a foster home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 notes to </a:t>
            </a: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patients receiving care at a hospital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Volunteering your time at a park or trail clean up day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48"/>
          <p:cNvSpPr txBox="1"/>
          <p:nvPr/>
        </p:nvSpPr>
        <p:spPr>
          <a:xfrm>
            <a:off x="6846450" y="3157000"/>
            <a:ext cx="3914700" cy="23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Buying a sandwich for a classmate who forgot their lunch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Opening the door for someone at a store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Inviting someone you see at school who looks lonely to sit with you and your friends at lunch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Giving someone a ride to school because they don’t have access to a car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>
                <a:solidFill>
                  <a:srgbClr val="543019"/>
                </a:solidFill>
              </a:rPr>
              <a:t>NONPROFIT ORGANIZATIONS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311" name="Google Shape;311;p49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312" name="Google Shape;312;p4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9"/>
          <p:cNvSpPr txBox="1"/>
          <p:nvPr>
            <p:ph idx="1" type="body"/>
          </p:nvPr>
        </p:nvSpPr>
        <p:spPr>
          <a:xfrm>
            <a:off x="609600" y="1613075"/>
            <a:ext cx="109728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A nonprofit organization is a business that exists to help others, NOT to make a profit.</a:t>
            </a:r>
            <a:endParaRPr i="1">
              <a:solidFill>
                <a:srgbClr val="543019"/>
              </a:solidFill>
            </a:endParaRPr>
          </a:p>
        </p:txBody>
      </p:sp>
      <p:pic>
        <p:nvPicPr>
          <p:cNvPr id="314" name="Google Shape;314;p49"/>
          <p:cNvPicPr preferRelativeResize="0"/>
          <p:nvPr/>
        </p:nvPicPr>
        <p:blipFill rotWithShape="1">
          <a:blip r:embed="rId3">
            <a:alphaModFix/>
          </a:blip>
          <a:srcRect b="0" l="2322" r="2102" t="0"/>
          <a:stretch/>
        </p:blipFill>
        <p:spPr>
          <a:xfrm>
            <a:off x="698500" y="3115800"/>
            <a:ext cx="2552426" cy="11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600" y="3048725"/>
            <a:ext cx="4360624" cy="9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4900" y="2599987"/>
            <a:ext cx="28003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9"/>
          <p:cNvSpPr txBox="1"/>
          <p:nvPr/>
        </p:nvSpPr>
        <p:spPr>
          <a:xfrm>
            <a:off x="435050" y="4320100"/>
            <a:ext cx="30612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United Way mobilizes communities around the world to close gaps and open opportunities so everyone can thrive. </a:t>
            </a:r>
            <a:endParaRPr sz="18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3979625" y="3965850"/>
            <a:ext cx="4065900" cy="22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DigDeep brings clean, hot and cold running water into American homes in hopes to close the water gap for good. It is a human rights nonprofit serving over 2.2 million people in the US without the sinks, bathtubs or toilets that </a:t>
            </a: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rest</a:t>
            </a: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us take for granted.</a:t>
            </a:r>
            <a:endParaRPr sz="18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9"/>
          <p:cNvSpPr txBox="1"/>
          <p:nvPr/>
        </p:nvSpPr>
        <p:spPr>
          <a:xfrm>
            <a:off x="8364900" y="4167175"/>
            <a:ext cx="34425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Feeding America is part of a nationwide network of food banks, food </a:t>
            </a: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pantries</a:t>
            </a:r>
            <a:r>
              <a:rPr lang="en-US" sz="18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community-based organizations in the US working to create a future where no one is hungry.</a:t>
            </a:r>
            <a:endParaRPr sz="18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5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pic>
        <p:nvPicPr>
          <p:cNvPr id="326" name="Google Shape;326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2" l="6636" r="2206" t="30059"/>
          <a:stretch/>
        </p:blipFill>
        <p:spPr>
          <a:xfrm>
            <a:off x="639405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327" name="Google Shape;327;p5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328" name="Google Shape;328;p50"/>
          <p:cNvSpPr txBox="1"/>
          <p:nvPr/>
        </p:nvSpPr>
        <p:spPr>
          <a:xfrm>
            <a:off x="609600" y="2472000"/>
            <a:ext cx="54777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62500"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you make philanthropy a regular part of your schedule?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0"/>
          <p:cNvSpPr txBox="1"/>
          <p:nvPr/>
        </p:nvSpPr>
        <p:spPr>
          <a:xfrm>
            <a:off x="336526" y="235248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 PHILANTHROPY PLAN</a:t>
            </a:r>
            <a:endParaRPr b="1" sz="4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