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6858000" cy="9144000"/>
  <p:embeddedFontLs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8741410613_0_1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28741410613_0_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8741410613_0_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8741410613_0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8741410613_0_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28741410613_0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8741410613_0_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28741410613_0_1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8741410613_0_1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28741410613_0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8741410613_0_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8741410613_0_2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8741410613_0_2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28741410613_0_2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7f08e4f07_0_2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97f08e4f07_0_2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741410613_0_2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8741410613_0_2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8741410613_0_2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741410613_0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28741410613_0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741410613_0_1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8741410613_0_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741410613_0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28741410613_0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8741410613_0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28741410613_0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741410613_0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28741410613_0_1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8741410613_0_1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28741410613_0_1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1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1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Relationship Id="rId3" Type="http://schemas.openxmlformats.org/officeDocument/2006/relationships/image" Target="../media/image1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/>
          <p:nvPr/>
        </p:nvSpPr>
        <p:spPr>
          <a:xfrm>
            <a:off x="0" y="836762"/>
            <a:ext cx="12192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1">
  <p:cSld name="Photo – 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18226" y="1485900"/>
            <a:ext cx="54777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>
            <p:ph idx="2" type="pic"/>
          </p:nvPr>
        </p:nvSpPr>
        <p:spPr>
          <a:xfrm>
            <a:off x="6383547" y="312973"/>
            <a:ext cx="5486400" cy="5669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87" name="Google Shape;87;p14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618226" y="1485900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5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/>
          <p:nvPr>
            <p:ph idx="2" type="pic"/>
          </p:nvPr>
        </p:nvSpPr>
        <p:spPr>
          <a:xfrm>
            <a:off x="6383546" y="312973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94" name="Google Shape;94;p15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/>
          <p:nvPr>
            <p:ph idx="3" type="pic"/>
          </p:nvPr>
        </p:nvSpPr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4">
  <p:cSld name="Photo – 4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6096000" y="900287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618226" y="1485900"/>
            <a:ext cx="54777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/>
          <p:nvPr>
            <p:ph idx="2" type="pic"/>
          </p:nvPr>
        </p:nvSpPr>
        <p:spPr>
          <a:xfrm>
            <a:off x="638354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3" name="Google Shape;103;p16"/>
          <p:cNvSpPr/>
          <p:nvPr>
            <p:ph idx="3" type="pic"/>
          </p:nvPr>
        </p:nvSpPr>
        <p:spPr>
          <a:xfrm>
            <a:off x="921818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4" name="Google Shape;104;p16"/>
          <p:cNvSpPr/>
          <p:nvPr>
            <p:ph idx="4" type="pic"/>
          </p:nvPr>
        </p:nvSpPr>
        <p:spPr>
          <a:xfrm>
            <a:off x="638354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5" name="Google Shape;105;p16"/>
          <p:cNvSpPr/>
          <p:nvPr>
            <p:ph idx="5" type="pic"/>
          </p:nvPr>
        </p:nvSpPr>
        <p:spPr>
          <a:xfrm>
            <a:off x="921818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Brown">
  <p:cSld name="Transition – Brown">
    <p:bg>
      <p:bgPr>
        <a:solidFill>
          <a:schemeClr val="dk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ctrTitle"/>
          </p:nvPr>
        </p:nvSpPr>
        <p:spPr>
          <a:xfrm>
            <a:off x="653143" y="2488878"/>
            <a:ext cx="108861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11194212" y="6455464"/>
            <a:ext cx="38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1" name="Google Shape;111;p18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18"/>
          <p:cNvSpPr txBox="1"/>
          <p:nvPr>
            <p:ph idx="1" type="subTitle"/>
          </p:nvPr>
        </p:nvSpPr>
        <p:spPr>
          <a:xfrm>
            <a:off x="653143" y="3813153"/>
            <a:ext cx="108861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13" name="Google Shape;11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ink">
  <p:cSld name="Transition – Pink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11194212" y="6455464"/>
            <a:ext cx="38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6" name="Google Shape;116;p19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" name="Google Shape;117;p19"/>
          <p:cNvSpPr txBox="1"/>
          <p:nvPr>
            <p:ph type="ctrTitle"/>
          </p:nvPr>
        </p:nvSpPr>
        <p:spPr>
          <a:xfrm>
            <a:off x="653143" y="2488878"/>
            <a:ext cx="108861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18" name="Google Shape;118;p19"/>
          <p:cNvSpPr txBox="1"/>
          <p:nvPr>
            <p:ph idx="1" type="subTitle"/>
          </p:nvPr>
        </p:nvSpPr>
        <p:spPr>
          <a:xfrm>
            <a:off x="653143" y="3813153"/>
            <a:ext cx="108861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19" name="Google Shape;11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ctrTitle"/>
          </p:nvPr>
        </p:nvSpPr>
        <p:spPr>
          <a:xfrm>
            <a:off x="653143" y="2488878"/>
            <a:ext cx="108861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11194212" y="6455464"/>
            <a:ext cx="38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3" name="Google Shape;123;p20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" name="Google Shape;124;p20"/>
          <p:cNvSpPr txBox="1"/>
          <p:nvPr>
            <p:ph idx="1" type="subTitle"/>
          </p:nvPr>
        </p:nvSpPr>
        <p:spPr>
          <a:xfrm>
            <a:off x="653143" y="3813153"/>
            <a:ext cx="108861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25" name="Google Shape;1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ctrTitle"/>
          </p:nvPr>
        </p:nvSpPr>
        <p:spPr>
          <a:xfrm>
            <a:off x="653143" y="2488878"/>
            <a:ext cx="108861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28" name="Google Shape;128;p21"/>
          <p:cNvSpPr txBox="1"/>
          <p:nvPr>
            <p:ph idx="12" type="sldNum"/>
          </p:nvPr>
        </p:nvSpPr>
        <p:spPr>
          <a:xfrm>
            <a:off x="11194212" y="6455464"/>
            <a:ext cx="38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9" name="Google Shape;129;p21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" name="Google Shape;130;p21"/>
          <p:cNvSpPr txBox="1"/>
          <p:nvPr>
            <p:ph idx="1" type="subTitle"/>
          </p:nvPr>
        </p:nvSpPr>
        <p:spPr>
          <a:xfrm>
            <a:off x="653143" y="3813153"/>
            <a:ext cx="108861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31" name="Google Shape;13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ctrTitle"/>
          </p:nvPr>
        </p:nvSpPr>
        <p:spPr>
          <a:xfrm>
            <a:off x="653143" y="2488878"/>
            <a:ext cx="108861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11194212" y="6455464"/>
            <a:ext cx="38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5" name="Google Shape;135;p22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6" name="Google Shape;136;p22"/>
          <p:cNvSpPr txBox="1"/>
          <p:nvPr>
            <p:ph idx="1" type="subTitle"/>
          </p:nvPr>
        </p:nvSpPr>
        <p:spPr>
          <a:xfrm>
            <a:off x="653143" y="3813153"/>
            <a:ext cx="108861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37" name="Google Shape;13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ctrTitle"/>
          </p:nvPr>
        </p:nvSpPr>
        <p:spPr>
          <a:xfrm>
            <a:off x="653143" y="2488878"/>
            <a:ext cx="108861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11194212" y="6455464"/>
            <a:ext cx="38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1" name="Google Shape;141;p23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23"/>
          <p:cNvSpPr txBox="1"/>
          <p:nvPr>
            <p:ph idx="1" type="subTitle"/>
          </p:nvPr>
        </p:nvSpPr>
        <p:spPr>
          <a:xfrm>
            <a:off x="653143" y="3813153"/>
            <a:ext cx="108861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43" name="Google Shape;14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Simple">
  <p:cSld name="End – Simple"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 txBox="1"/>
          <p:nvPr>
            <p:ph type="ctrTitle"/>
          </p:nvPr>
        </p:nvSpPr>
        <p:spPr>
          <a:xfrm>
            <a:off x="653143" y="3429000"/>
            <a:ext cx="108861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pic>
        <p:nvPicPr>
          <p:cNvPr descr="A picture containing logo&#10;&#10;Description automatically generated" id="147" name="Google Shape;14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With subhead">
  <p:cSld name="End – With subhead"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5"/>
          <p:cNvSpPr txBox="1"/>
          <p:nvPr>
            <p:ph type="ctrTitle"/>
          </p:nvPr>
        </p:nvSpPr>
        <p:spPr>
          <a:xfrm>
            <a:off x="653143" y="2714091"/>
            <a:ext cx="108861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51" name="Google Shape;151;p25"/>
          <p:cNvSpPr txBox="1"/>
          <p:nvPr>
            <p:ph idx="1" type="subTitle"/>
          </p:nvPr>
        </p:nvSpPr>
        <p:spPr>
          <a:xfrm>
            <a:off x="2165311" y="4292202"/>
            <a:ext cx="78615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352F2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2" name="Google Shape;15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613954" y="1493808"/>
            <a:ext cx="53058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276703" y="1485900"/>
            <a:ext cx="5305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609600" y="1504118"/>
            <a:ext cx="53058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1"/>
          <p:cNvSpPr txBox="1"/>
          <p:nvPr>
            <p:ph idx="2" type="body"/>
          </p:nvPr>
        </p:nvSpPr>
        <p:spPr>
          <a:xfrm>
            <a:off x="609600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3" type="body"/>
          </p:nvPr>
        </p:nvSpPr>
        <p:spPr>
          <a:xfrm>
            <a:off x="6276703" y="1504118"/>
            <a:ext cx="5305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11"/>
          <p:cNvSpPr txBox="1"/>
          <p:nvPr>
            <p:ph idx="4" type="body"/>
          </p:nvPr>
        </p:nvSpPr>
        <p:spPr>
          <a:xfrm>
            <a:off x="6276703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10" Type="http://schemas.openxmlformats.org/officeDocument/2006/relationships/theme" Target="../theme/theme4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2" name="Google Shape;52;p8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cap="flat" cmpd="sng" w="114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53" name="Google Shape;53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515846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11194212" y="6455464"/>
            <a:ext cx="38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1Bpe_dAOL2M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ctrTitle"/>
          </p:nvPr>
        </p:nvSpPr>
        <p:spPr>
          <a:xfrm>
            <a:off x="310850" y="2999575"/>
            <a:ext cx="11617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/>
              <a:t>LESSON 4 - PHILANTHROPY WITH PURPOSE</a:t>
            </a:r>
            <a:endParaRPr/>
          </a:p>
        </p:txBody>
      </p:sp>
      <p:sp>
        <p:nvSpPr>
          <p:cNvPr id="159" name="Google Shape;159;p26"/>
          <p:cNvSpPr txBox="1"/>
          <p:nvPr/>
        </p:nvSpPr>
        <p:spPr>
          <a:xfrm>
            <a:off x="1457075" y="4260225"/>
            <a:ext cx="89757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WANT TO DO? WHY DO YOU WANT TO DO IT?</a:t>
            </a:r>
            <a:endParaRPr sz="2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0" name="Google Shape;160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4700" y="4963775"/>
            <a:ext cx="1422600" cy="8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/>
        </p:nvSpPr>
        <p:spPr>
          <a:xfrm>
            <a:off x="5333400" y="5643775"/>
            <a:ext cx="15252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PLAY!</a:t>
            </a:r>
            <a:endParaRPr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WHO SAID THAT…</a:t>
            </a:r>
            <a:endParaRPr/>
          </a:p>
        </p:txBody>
      </p:sp>
      <p:sp>
        <p:nvSpPr>
          <p:cNvPr id="241" name="Google Shape;241;p35"/>
          <p:cNvSpPr txBox="1"/>
          <p:nvPr/>
        </p:nvSpPr>
        <p:spPr>
          <a:xfrm>
            <a:off x="1600000" y="2688233"/>
            <a:ext cx="8991900" cy="30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“To save people money so they can live better.” </a:t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WHO SAID THAT…</a:t>
            </a:r>
            <a:endParaRPr/>
          </a:p>
        </p:txBody>
      </p:sp>
      <p:sp>
        <p:nvSpPr>
          <p:cNvPr id="247" name="Google Shape;247;p36"/>
          <p:cNvSpPr txBox="1"/>
          <p:nvPr/>
        </p:nvSpPr>
        <p:spPr>
          <a:xfrm>
            <a:off x="1600000" y="2688233"/>
            <a:ext cx="8991900" cy="30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“To save people money so they can live better.” </a:t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6350367" y="4019467"/>
            <a:ext cx="5739300" cy="14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WALMART</a:t>
            </a:r>
            <a:endParaRPr sz="1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/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>
                <a:solidFill>
                  <a:schemeClr val="dk2"/>
                </a:solidFill>
              </a:rPr>
              <a:t>YOU</a:t>
            </a:r>
            <a:r>
              <a:rPr lang="en-US"/>
              <a:t> SAID THAT…</a:t>
            </a:r>
            <a:endParaRPr/>
          </a:p>
        </p:txBody>
      </p:sp>
      <p:sp>
        <p:nvSpPr>
          <p:cNvPr id="254" name="Google Shape;254;p37"/>
          <p:cNvSpPr txBox="1"/>
          <p:nvPr/>
        </p:nvSpPr>
        <p:spPr>
          <a:xfrm>
            <a:off x="493000" y="1395000"/>
            <a:ext cx="11205900" cy="12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Decide what you want your mission statement to say about you…</a:t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7"/>
          <p:cNvSpPr txBox="1"/>
          <p:nvPr/>
        </p:nvSpPr>
        <p:spPr>
          <a:xfrm>
            <a:off x="2879400" y="2474749"/>
            <a:ext cx="6433200" cy="3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0850" lvl="0" marL="609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entury Gothic"/>
              <a:buChar char="-"/>
            </a:pPr>
            <a:r>
              <a:rPr lang="en-US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be based on what you want to achieve and why</a:t>
            </a:r>
            <a:endParaRPr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0850" lvl="0" marL="609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entury Gothic"/>
              <a:buChar char="-"/>
            </a:pPr>
            <a:r>
              <a:rPr lang="en-US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be short - 1-2 sentences</a:t>
            </a:r>
            <a:endParaRPr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0850" lvl="0" marL="609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entury Gothic"/>
              <a:buChar char="-"/>
            </a:pPr>
            <a:r>
              <a:rPr lang="en-US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be based on what you’re good at or feel strongly about - think about your personal passions!</a:t>
            </a:r>
            <a:endParaRPr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0850" lvl="0" marL="609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entury Gothic"/>
              <a:buChar char="-"/>
            </a:pPr>
            <a:r>
              <a:rPr lang="en-US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involve reflecting on how you want to be remembered</a:t>
            </a:r>
            <a:endParaRPr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0850" lvl="0" marL="609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entury Gothic"/>
              <a:buChar char="-"/>
            </a:pPr>
            <a:r>
              <a:rPr lang="en-US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be a starting point to creating goals towards your dreams</a:t>
            </a:r>
            <a:endParaRPr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/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>
                <a:solidFill>
                  <a:schemeClr val="dk2"/>
                </a:solidFill>
              </a:rPr>
              <a:t>YOU</a:t>
            </a:r>
            <a:r>
              <a:rPr lang="en-US"/>
              <a:t> SAID THAT…</a:t>
            </a:r>
            <a:endParaRPr/>
          </a:p>
        </p:txBody>
      </p:sp>
      <p:sp>
        <p:nvSpPr>
          <p:cNvPr id="261" name="Google Shape;261;p38"/>
          <p:cNvSpPr txBox="1"/>
          <p:nvPr/>
        </p:nvSpPr>
        <p:spPr>
          <a:xfrm>
            <a:off x="1216600" y="2524167"/>
            <a:ext cx="9758700" cy="23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mission is to </a:t>
            </a:r>
            <a:r>
              <a:rPr lang="en-US" sz="4100" u="sng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(result of addressing a need)</a:t>
            </a: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</a:t>
            </a:r>
            <a:r>
              <a:rPr lang="en-US" sz="4100" u="sng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(action you can take)</a:t>
            </a: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 </a:t>
            </a:r>
            <a:r>
              <a:rPr lang="en-US" sz="4100" u="sng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(result of the change)</a:t>
            </a: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4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/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>
                <a:solidFill>
                  <a:schemeClr val="dk2"/>
                </a:solidFill>
              </a:rPr>
              <a:t>YOU</a:t>
            </a:r>
            <a:r>
              <a:rPr lang="en-US"/>
              <a:t> SAID THAT…</a:t>
            </a:r>
            <a:endParaRPr/>
          </a:p>
        </p:txBody>
      </p:sp>
      <p:sp>
        <p:nvSpPr>
          <p:cNvPr id="267" name="Google Shape;267;p39"/>
          <p:cNvSpPr txBox="1"/>
          <p:nvPr/>
        </p:nvSpPr>
        <p:spPr>
          <a:xfrm>
            <a:off x="677800" y="1395000"/>
            <a:ext cx="10836300" cy="43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example…</a:t>
            </a:r>
            <a:endParaRPr sz="4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“My mission is to </a:t>
            </a:r>
            <a:r>
              <a:rPr lang="en-US" sz="4100" u="sng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better the lives of shelter pets</a:t>
            </a: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</a:t>
            </a:r>
            <a:r>
              <a:rPr lang="en-US" sz="4100" u="sng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volunteering one hour per week at my local animal shelter</a:t>
            </a: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 that </a:t>
            </a:r>
            <a:r>
              <a:rPr lang="en-US" sz="4100" u="sng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can bring joy and happiness to animals that have been surrendered or neglected</a:t>
            </a: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.” </a:t>
            </a:r>
            <a:endParaRPr sz="4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/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>
                <a:solidFill>
                  <a:schemeClr val="dk2"/>
                </a:solidFill>
              </a:rPr>
              <a:t>YOU</a:t>
            </a:r>
            <a:r>
              <a:rPr lang="en-US"/>
              <a:t> SAID THAT…</a:t>
            </a:r>
            <a:endParaRPr/>
          </a:p>
        </p:txBody>
      </p:sp>
      <p:sp>
        <p:nvSpPr>
          <p:cNvPr id="273" name="Google Shape;273;p40"/>
          <p:cNvSpPr txBox="1"/>
          <p:nvPr/>
        </p:nvSpPr>
        <p:spPr>
          <a:xfrm>
            <a:off x="677800" y="1395000"/>
            <a:ext cx="10836300" cy="43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example…</a:t>
            </a:r>
            <a:endParaRPr sz="4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“My mission is to </a:t>
            </a:r>
            <a:r>
              <a:rPr lang="en-US" sz="4100" u="sng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a difference in the lives of others</a:t>
            </a: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</a:t>
            </a:r>
            <a:r>
              <a:rPr lang="en-US" sz="4100" u="sng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sharing my life experiences and knowledge about diabetes</a:t>
            </a: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 that </a:t>
            </a:r>
            <a:r>
              <a:rPr lang="en-US" sz="4100" u="sng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bring more awareness to this condition</a:t>
            </a: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.”</a:t>
            </a:r>
            <a:endParaRPr sz="4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 txBox="1"/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>
                <a:solidFill>
                  <a:schemeClr val="dk2"/>
                </a:solidFill>
              </a:rPr>
              <a:t>YOU</a:t>
            </a:r>
            <a:r>
              <a:rPr lang="en-US"/>
              <a:t> SAID THAT…</a:t>
            </a:r>
            <a:endParaRPr/>
          </a:p>
        </p:txBody>
      </p:sp>
      <p:sp>
        <p:nvSpPr>
          <p:cNvPr id="279" name="Google Shape;279;p41"/>
          <p:cNvSpPr txBox="1"/>
          <p:nvPr/>
        </p:nvSpPr>
        <p:spPr>
          <a:xfrm>
            <a:off x="1216600" y="2524167"/>
            <a:ext cx="9758700" cy="23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mission is to </a:t>
            </a:r>
            <a:r>
              <a:rPr lang="en-US" sz="4100" u="sng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(result of addressing a need)</a:t>
            </a: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</a:t>
            </a:r>
            <a:r>
              <a:rPr lang="en-US" sz="4100" u="sng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(action you can take)</a:t>
            </a: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 </a:t>
            </a:r>
            <a:r>
              <a:rPr lang="en-US" sz="4100" u="sng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(result of the change)</a:t>
            </a: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4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609600" y="1485900"/>
            <a:ext cx="6413400" cy="47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“Giving is deeply emotional. But supplementing emotion with research makes it more </a:t>
            </a:r>
            <a:r>
              <a:rPr lang="en-US" sz="2600"/>
              <a:t>likely</a:t>
            </a:r>
            <a:r>
              <a:rPr lang="en-US" sz="2600"/>
              <a:t> that a gift can have a bigger impact. It’s like any investment. You </a:t>
            </a:r>
            <a:r>
              <a:rPr lang="en-US" sz="2600"/>
              <a:t>wouldn't put funds into stocks or bonds without understanding the potential return. Why wouldn’t you do the same when investing in society?”</a:t>
            </a:r>
            <a:endParaRPr i="1" sz="2600"/>
          </a:p>
        </p:txBody>
      </p:sp>
      <p:sp>
        <p:nvSpPr>
          <p:cNvPr id="167" name="Google Shape;167;p27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HOW WOULD YOU INVEST FOR SOCIAL IMPACT?</a:t>
            </a:r>
            <a:endParaRPr/>
          </a:p>
        </p:txBody>
      </p:sp>
      <p:sp>
        <p:nvSpPr>
          <p:cNvPr id="168" name="Google Shape;168;p27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169" name="Google Shape;169;p2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0" name="Google Shape;170;p27"/>
          <p:cNvPicPr preferRelativeResize="0"/>
          <p:nvPr/>
        </p:nvPicPr>
        <p:blipFill rotWithShape="1">
          <a:blip r:embed="rId3">
            <a:alphaModFix/>
          </a:blip>
          <a:srcRect b="1894" l="1712" r="1538" t="1914"/>
          <a:stretch/>
        </p:blipFill>
        <p:spPr>
          <a:xfrm>
            <a:off x="7211350" y="1831250"/>
            <a:ext cx="4574026" cy="34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/>
        </p:nvSpPr>
        <p:spPr>
          <a:xfrm>
            <a:off x="3428975" y="5332900"/>
            <a:ext cx="2972400" cy="13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-Laura Arrillaga Andreessen</a:t>
            </a:r>
            <a:endParaRPr sz="16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IMPACT INVESTING</a:t>
            </a:r>
            <a:endParaRPr/>
          </a:p>
        </p:txBody>
      </p:sp>
      <p:sp>
        <p:nvSpPr>
          <p:cNvPr id="178" name="Google Shape;178;p2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56500" y="2004698"/>
            <a:ext cx="11430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56500" y="4222873"/>
            <a:ext cx="11430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418300" y="2004698"/>
            <a:ext cx="11430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418300" y="4222873"/>
            <a:ext cx="1143000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/>
          <p:nvPr/>
        </p:nvSpPr>
        <p:spPr>
          <a:xfrm>
            <a:off x="1698750" y="1809913"/>
            <a:ext cx="42156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Investing in companies that </a:t>
            </a:r>
            <a:r>
              <a:rPr lang="en-US" sz="23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align</a:t>
            </a:r>
            <a:r>
              <a:rPr lang="en-US" sz="23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your values.</a:t>
            </a:r>
            <a:endParaRPr sz="1100"/>
          </a:p>
        </p:txBody>
      </p:sp>
      <p:sp>
        <p:nvSpPr>
          <p:cNvPr id="184" name="Google Shape;184;p28"/>
          <p:cNvSpPr txBox="1"/>
          <p:nvPr/>
        </p:nvSpPr>
        <p:spPr>
          <a:xfrm>
            <a:off x="1698750" y="3268079"/>
            <a:ext cx="4215600" cy="28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Donating and supporting nonprofits that blend </a:t>
            </a:r>
            <a:r>
              <a:rPr lang="en-US" sz="23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charitable</a:t>
            </a:r>
            <a:r>
              <a:rPr lang="en-US" sz="23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support with investment </a:t>
            </a:r>
            <a:r>
              <a:rPr lang="en-US" sz="23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capital</a:t>
            </a:r>
            <a:r>
              <a:rPr lang="en-US" sz="23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to support higher-risk projects that may not be otherwise financially viable.</a:t>
            </a:r>
            <a:endParaRPr sz="1100"/>
          </a:p>
        </p:txBody>
      </p:sp>
      <p:sp>
        <p:nvSpPr>
          <p:cNvPr id="185" name="Google Shape;185;p28"/>
          <p:cNvSpPr txBox="1"/>
          <p:nvPr/>
        </p:nvSpPr>
        <p:spPr>
          <a:xfrm>
            <a:off x="7729625" y="3983950"/>
            <a:ext cx="42156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Lend money to a nonprofit, whose mission you want to support.</a:t>
            </a:r>
            <a:endParaRPr sz="1100"/>
          </a:p>
        </p:txBody>
      </p:sp>
      <p:sp>
        <p:nvSpPr>
          <p:cNvPr id="186" name="Google Shape;186;p28"/>
          <p:cNvSpPr txBox="1"/>
          <p:nvPr/>
        </p:nvSpPr>
        <p:spPr>
          <a:xfrm>
            <a:off x="7729625" y="1485900"/>
            <a:ext cx="4215600" cy="2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 in companies with an explicit social mission. For example - companies that focus on solar power or alternative fuels.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lang="en-US"/>
              <a:t>MISSION STATEMENT </a:t>
            </a:r>
            <a:r>
              <a:rPr lang="en-US">
                <a:solidFill>
                  <a:schemeClr val="dk2"/>
                </a:solidFill>
              </a:rPr>
              <a:t>VS</a:t>
            </a:r>
            <a:r>
              <a:rPr lang="en-US"/>
              <a:t> VISION STATEMENT</a:t>
            </a:r>
            <a:endParaRPr/>
          </a:p>
        </p:txBody>
      </p:sp>
      <p:cxnSp>
        <p:nvCxnSpPr>
          <p:cNvPr id="192" name="Google Shape;192;p29"/>
          <p:cNvCxnSpPr/>
          <p:nvPr/>
        </p:nvCxnSpPr>
        <p:spPr>
          <a:xfrm flipH="1">
            <a:off x="3439500" y="1377800"/>
            <a:ext cx="1118700" cy="1326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29"/>
          <p:cNvCxnSpPr/>
          <p:nvPr/>
        </p:nvCxnSpPr>
        <p:spPr>
          <a:xfrm>
            <a:off x="7500067" y="1370800"/>
            <a:ext cx="953100" cy="1395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4" name="Google Shape;194;p29"/>
          <p:cNvSpPr txBox="1"/>
          <p:nvPr/>
        </p:nvSpPr>
        <p:spPr>
          <a:xfrm>
            <a:off x="745933" y="3035333"/>
            <a:ext cx="50760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short statement of why an organization exists - what its overall goal is, what kind of product or service it provides, etc.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6623000" y="3216533"/>
            <a:ext cx="50760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an organization (or you!!) would look like 10 years from now if it achieved all of its goals.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lang="en-US"/>
              <a:t>MISSION STATEMENT </a:t>
            </a:r>
            <a:r>
              <a:rPr lang="en-US">
                <a:solidFill>
                  <a:schemeClr val="dk2"/>
                </a:solidFill>
              </a:rPr>
              <a:t>VS</a:t>
            </a:r>
            <a:r>
              <a:rPr lang="en-US"/>
              <a:t> VISION STATEMENT</a:t>
            </a:r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745933" y="3035333"/>
            <a:ext cx="50760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provide comprehensive companion animal resources, services, and education to the community to prevent homelessness and promote the human-animal bond.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6623000" y="3216533"/>
            <a:ext cx="50760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companion animals experience a healthy home where they are wanted, cared for, and loved.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30"/>
          <p:cNvSpPr txBox="1"/>
          <p:nvPr/>
        </p:nvSpPr>
        <p:spPr>
          <a:xfrm>
            <a:off x="2604800" y="4879267"/>
            <a:ext cx="6982500" cy="14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ANIMAL FRIENDS ALLIANCE</a:t>
            </a:r>
            <a:endParaRPr sz="1300"/>
          </a:p>
        </p:txBody>
      </p:sp>
      <p:cxnSp>
        <p:nvCxnSpPr>
          <p:cNvPr id="204" name="Google Shape;204;p30"/>
          <p:cNvCxnSpPr/>
          <p:nvPr/>
        </p:nvCxnSpPr>
        <p:spPr>
          <a:xfrm flipH="1">
            <a:off x="3439500" y="1377800"/>
            <a:ext cx="1118700" cy="1326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5" name="Google Shape;205;p30"/>
          <p:cNvCxnSpPr/>
          <p:nvPr/>
        </p:nvCxnSpPr>
        <p:spPr>
          <a:xfrm>
            <a:off x="7500067" y="1370800"/>
            <a:ext cx="953100" cy="1395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" name="Google Shape;206;p30"/>
          <p:cNvCxnSpPr/>
          <p:nvPr/>
        </p:nvCxnSpPr>
        <p:spPr>
          <a:xfrm>
            <a:off x="2206567" y="4837900"/>
            <a:ext cx="0" cy="7461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30"/>
          <p:cNvCxnSpPr/>
          <p:nvPr/>
        </p:nvCxnSpPr>
        <p:spPr>
          <a:xfrm>
            <a:off x="10158700" y="4837900"/>
            <a:ext cx="0" cy="7461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30"/>
          <p:cNvCxnSpPr/>
          <p:nvPr/>
        </p:nvCxnSpPr>
        <p:spPr>
          <a:xfrm>
            <a:off x="2196233" y="5573433"/>
            <a:ext cx="7149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30"/>
          <p:cNvCxnSpPr/>
          <p:nvPr/>
        </p:nvCxnSpPr>
        <p:spPr>
          <a:xfrm>
            <a:off x="9443900" y="5573433"/>
            <a:ext cx="7149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WHO SAID THAT…</a:t>
            </a:r>
            <a:endParaRPr/>
          </a:p>
        </p:txBody>
      </p:sp>
      <p:sp>
        <p:nvSpPr>
          <p:cNvPr id="215" name="Google Shape;215;p31"/>
          <p:cNvSpPr txBox="1"/>
          <p:nvPr/>
        </p:nvSpPr>
        <p:spPr>
          <a:xfrm>
            <a:off x="1600000" y="1880200"/>
            <a:ext cx="8991900" cy="30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“With every cup, with every conversation, with every community - we nurture the limitless possibilities of human connection.” </a:t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WHO SAID THAT…</a:t>
            </a:r>
            <a:endParaRPr/>
          </a:p>
        </p:txBody>
      </p:sp>
      <p:sp>
        <p:nvSpPr>
          <p:cNvPr id="221" name="Google Shape;221;p32"/>
          <p:cNvSpPr txBox="1"/>
          <p:nvPr/>
        </p:nvSpPr>
        <p:spPr>
          <a:xfrm>
            <a:off x="1600000" y="1880200"/>
            <a:ext cx="8991900" cy="30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“With every cup, with every conversation, with every community - we nurture the limitless possibilities of human connection.” </a:t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6350367" y="4019467"/>
            <a:ext cx="5739300" cy="14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STARBUCKS</a:t>
            </a:r>
            <a:endParaRPr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WHO SAID THAT…</a:t>
            </a:r>
            <a:endParaRPr/>
          </a:p>
        </p:txBody>
      </p:sp>
      <p:sp>
        <p:nvSpPr>
          <p:cNvPr id="228" name="Google Shape;228;p33"/>
          <p:cNvSpPr txBox="1"/>
          <p:nvPr/>
        </p:nvSpPr>
        <p:spPr>
          <a:xfrm>
            <a:off x="1600000" y="2688233"/>
            <a:ext cx="8991900" cy="30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“To be the best sports brand in the world.” </a:t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WHO SAID THAT…</a:t>
            </a:r>
            <a:endParaRPr/>
          </a:p>
        </p:txBody>
      </p:sp>
      <p:sp>
        <p:nvSpPr>
          <p:cNvPr id="234" name="Google Shape;234;p34"/>
          <p:cNvSpPr txBox="1"/>
          <p:nvPr/>
        </p:nvSpPr>
        <p:spPr>
          <a:xfrm>
            <a:off x="1600000" y="2688233"/>
            <a:ext cx="8991900" cy="30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“To be the best sports brand in the world.” </a:t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34"/>
          <p:cNvSpPr txBox="1"/>
          <p:nvPr/>
        </p:nvSpPr>
        <p:spPr>
          <a:xfrm>
            <a:off x="6350367" y="4019467"/>
            <a:ext cx="5739300" cy="14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ADIDAS</a:t>
            </a:r>
            <a:endParaRPr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